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2"/>
  </p:sldMasterIdLst>
  <p:notesMasterIdLst>
    <p:notesMasterId r:id="rId16"/>
  </p:notesMasterIdLst>
  <p:sldIdLst>
    <p:sldId id="256" r:id="rId3"/>
    <p:sldId id="262" r:id="rId4"/>
    <p:sldId id="263" r:id="rId5"/>
    <p:sldId id="265" r:id="rId6"/>
    <p:sldId id="266" r:id="rId7"/>
    <p:sldId id="267" r:id="rId8"/>
    <p:sldId id="259" r:id="rId9"/>
    <p:sldId id="264" r:id="rId10"/>
    <p:sldId id="258" r:id="rId11"/>
    <p:sldId id="268" r:id="rId12"/>
    <p:sldId id="260" r:id="rId13"/>
    <p:sldId id="261" r:id="rId14"/>
    <p:sldId id="271"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301"/>
    <a:srgbClr val="07E7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5" autoAdjust="0"/>
    <p:restoredTop sz="94660"/>
  </p:normalViewPr>
  <p:slideViewPr>
    <p:cSldViewPr>
      <p:cViewPr>
        <p:scale>
          <a:sx n="80" d="100"/>
          <a:sy n="80" d="100"/>
        </p:scale>
        <p:origin x="-1128" y="1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title>
      <c:layout/>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c:f>
              <c:strCache>
                <c:ptCount val="1"/>
                <c:pt idx="0">
                  <c:v>Single Footstep</c:v>
                </c:pt>
              </c:strCache>
            </c:strRef>
          </c:tx>
          <c:invertIfNegative val="0"/>
          <c:cat>
            <c:strRef>
              <c:f>Sheet1!$A$2</c:f>
              <c:strCache>
                <c:ptCount val="1"/>
                <c:pt idx="0">
                  <c:v>Watts </c:v>
                </c:pt>
              </c:strCache>
            </c:strRef>
          </c:cat>
          <c:val>
            <c:numRef>
              <c:f>Sheet1!$B$2</c:f>
              <c:numCache>
                <c:formatCode>d\-mmm</c:formatCode>
                <c:ptCount val="1"/>
                <c:pt idx="0">
                  <c:v>1</c:v>
                </c:pt>
              </c:numCache>
            </c:numRef>
          </c:val>
        </c:ser>
        <c:ser>
          <c:idx val="1"/>
          <c:order val="1"/>
          <c:tx>
            <c:strRef>
              <c:f>Sheet1!$C$1</c:f>
              <c:strCache>
                <c:ptCount val="1"/>
                <c:pt idx="0">
                  <c:v>Ten Footsteps</c:v>
                </c:pt>
              </c:strCache>
            </c:strRef>
          </c:tx>
          <c:invertIfNegative val="0"/>
          <c:cat>
            <c:strRef>
              <c:f>Sheet1!$A$2</c:f>
              <c:strCache>
                <c:ptCount val="1"/>
                <c:pt idx="0">
                  <c:v>Watts </c:v>
                </c:pt>
              </c:strCache>
            </c:strRef>
          </c:cat>
          <c:val>
            <c:numRef>
              <c:f>Sheet1!$C$2</c:f>
              <c:numCache>
                <c:formatCode>General</c:formatCode>
                <c:ptCount val="1"/>
                <c:pt idx="0">
                  <c:v>10</c:v>
                </c:pt>
              </c:numCache>
            </c:numRef>
          </c:val>
        </c:ser>
        <c:ser>
          <c:idx val="2"/>
          <c:order val="2"/>
          <c:tx>
            <c:strRef>
              <c:f>Sheet1!$D$1</c:f>
              <c:strCache>
                <c:ptCount val="1"/>
                <c:pt idx="0">
                  <c:v>One-Hundred Footsteps</c:v>
                </c:pt>
              </c:strCache>
            </c:strRef>
          </c:tx>
          <c:invertIfNegative val="0"/>
          <c:cat>
            <c:strRef>
              <c:f>Sheet1!$A$2</c:f>
              <c:strCache>
                <c:ptCount val="1"/>
                <c:pt idx="0">
                  <c:v>Watts </c:v>
                </c:pt>
              </c:strCache>
            </c:strRef>
          </c:cat>
          <c:val>
            <c:numRef>
              <c:f>Sheet1!$D$2</c:f>
              <c:numCache>
                <c:formatCode>General</c:formatCode>
                <c:ptCount val="1"/>
                <c:pt idx="0">
                  <c:v>100</c:v>
                </c:pt>
              </c:numCache>
            </c:numRef>
          </c:val>
        </c:ser>
        <c:dLbls>
          <c:showLegendKey val="0"/>
          <c:showVal val="0"/>
          <c:showCatName val="0"/>
          <c:showSerName val="0"/>
          <c:showPercent val="0"/>
          <c:showBubbleSize val="0"/>
        </c:dLbls>
        <c:gapWidth val="150"/>
        <c:shape val="box"/>
        <c:axId val="68132864"/>
        <c:axId val="68134400"/>
        <c:axId val="0"/>
      </c:bar3DChart>
      <c:catAx>
        <c:axId val="68132864"/>
        <c:scaling>
          <c:orientation val="minMax"/>
        </c:scaling>
        <c:delete val="0"/>
        <c:axPos val="b"/>
        <c:majorTickMark val="none"/>
        <c:minorTickMark val="none"/>
        <c:tickLblPos val="nextTo"/>
        <c:txPr>
          <a:bodyPr/>
          <a:lstStyle/>
          <a:p>
            <a:pPr>
              <a:defRPr b="0"/>
            </a:pPr>
            <a:endParaRPr lang="en-US"/>
          </a:p>
        </c:txPr>
        <c:crossAx val="68134400"/>
        <c:crossesAt val="0"/>
        <c:auto val="1"/>
        <c:lblAlgn val="ctr"/>
        <c:lblOffset val="100"/>
        <c:noMultiLvlLbl val="0"/>
      </c:catAx>
      <c:valAx>
        <c:axId val="68134400"/>
        <c:scaling>
          <c:orientation val="minMax"/>
        </c:scaling>
        <c:delete val="0"/>
        <c:axPos val="l"/>
        <c:majorGridlines/>
        <c:minorGridlines/>
        <c:title>
          <c:tx>
            <c:rich>
              <a:bodyPr/>
              <a:lstStyle/>
              <a:p>
                <a:pPr>
                  <a:defRPr b="0"/>
                </a:pPr>
                <a:r>
                  <a:rPr lang="en-US" b="0" dirty="0" smtClean="0"/>
                  <a:t>Footsteps</a:t>
                </a:r>
                <a:endParaRPr lang="en-US" b="0" dirty="0"/>
              </a:p>
            </c:rich>
          </c:tx>
          <c:layout/>
          <c:overlay val="0"/>
        </c:title>
        <c:numFmt formatCode="#,##0.00" sourceLinked="0"/>
        <c:majorTickMark val="out"/>
        <c:minorTickMark val="none"/>
        <c:tickLblPos val="nextTo"/>
        <c:txPr>
          <a:bodyPr/>
          <a:lstStyle/>
          <a:p>
            <a:pPr>
              <a:defRPr b="0"/>
            </a:pPr>
            <a:endParaRPr lang="en-US"/>
          </a:p>
        </c:txPr>
        <c:crossAx val="68132864"/>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42"/>
    </mc:Choice>
    <mc:Fallback>
      <c:style val="42"/>
    </mc:Fallback>
  </mc:AlternateContent>
  <c:chart>
    <c:autoTitleDeleted val="1"/>
    <c:plotArea>
      <c:layout/>
      <c:pieChart>
        <c:varyColors val="1"/>
        <c:ser>
          <c:idx val="0"/>
          <c:order val="0"/>
          <c:tx>
            <c:strRef>
              <c:f>Sheet1!$B$1</c:f>
              <c:strCache>
                <c:ptCount val="1"/>
                <c:pt idx="0">
                  <c:v>Energy </c:v>
                </c:pt>
              </c:strCache>
            </c:strRef>
          </c:tx>
          <c:explosion val="25"/>
          <c:cat>
            <c:strRef>
              <c:f>Sheet1!$A$2:$A$3</c:f>
              <c:strCache>
                <c:ptCount val="2"/>
                <c:pt idx="0">
                  <c:v>Consumption</c:v>
                </c:pt>
                <c:pt idx="1">
                  <c:v>Production</c:v>
                </c:pt>
              </c:strCache>
            </c:strRef>
          </c:cat>
          <c:val>
            <c:numRef>
              <c:f>Sheet1!$B$2:$B$3</c:f>
              <c:numCache>
                <c:formatCode>General</c:formatCode>
                <c:ptCount val="2"/>
                <c:pt idx="0">
                  <c:v>1</c:v>
                </c:pt>
                <c:pt idx="1">
                  <c:v>120</c:v>
                </c:pt>
              </c:numCache>
            </c:numRef>
          </c:val>
        </c:ser>
        <c:dLbls>
          <c:showLegendKey val="0"/>
          <c:showVal val="0"/>
          <c:showCatName val="0"/>
          <c:showSerName val="0"/>
          <c:showPercent val="0"/>
          <c:showBubbleSize val="0"/>
          <c:showLeaderLines val="1"/>
        </c:dLbls>
        <c:firstSliceAng val="0"/>
      </c:pieChart>
    </c:plotArea>
    <c:legend>
      <c:legendPos val="r"/>
      <c:layout/>
      <c:overlay val="0"/>
    </c:legend>
    <c:plotVisOnly val="1"/>
    <c:dispBlanksAs val="zero"/>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9E558F-60B2-41D8-9712-B137CE127854}" type="datetimeFigureOut">
              <a:rPr lang="en-US" smtClean="0"/>
              <a:pPr/>
              <a:t>5/31/2012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5F490F4-5A4C-473C-B878-A8E9D907FDA6}" type="slidenum">
              <a:rPr lang="en-US" smtClean="0"/>
              <a:pPr/>
              <a:t>‹#›</a:t>
            </a:fld>
            <a:endParaRPr lang="en-US" dirty="0"/>
          </a:p>
        </p:txBody>
      </p:sp>
    </p:spTree>
    <p:extLst>
      <p:ext uri="{BB962C8B-B14F-4D97-AF65-F5344CB8AC3E}">
        <p14:creationId xmlns:p14="http://schemas.microsoft.com/office/powerpoint/2010/main" val="39141782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7</a:t>
            </a:fld>
            <a:endParaRPr lang="en-US" dirty="0"/>
          </a:p>
        </p:txBody>
      </p:sp>
    </p:spTree>
    <p:extLst>
      <p:ext uri="{BB962C8B-B14F-4D97-AF65-F5344CB8AC3E}">
        <p14:creationId xmlns:p14="http://schemas.microsoft.com/office/powerpoint/2010/main" val="2095626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11</a:t>
            </a:fld>
            <a:endParaRPr lang="en-US" dirty="0"/>
          </a:p>
        </p:txBody>
      </p:sp>
    </p:spTree>
    <p:extLst>
      <p:ext uri="{BB962C8B-B14F-4D97-AF65-F5344CB8AC3E}">
        <p14:creationId xmlns:p14="http://schemas.microsoft.com/office/powerpoint/2010/main" val="1278035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5F490F4-5A4C-473C-B878-A8E9D907FDA6}" type="slidenum">
              <a:rPr lang="en-US" smtClean="0"/>
              <a:pPr/>
              <a:t>13</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3" name="Group 12"/>
          <p:cNvGrpSpPr/>
          <p:nvPr/>
        </p:nvGrpSpPr>
        <p:grpSpPr>
          <a:xfrm>
            <a:off x="0" y="0"/>
            <a:ext cx="9144000" cy="6858000"/>
            <a:chOff x="0" y="0"/>
            <a:chExt cx="9144000" cy="6858000"/>
          </a:xfrm>
        </p:grpSpPr>
        <p:sp>
          <p:nvSpPr>
            <p:cNvPr id="8" name="Rectangle 7"/>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5" name="Rectangle 14"/>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2" name="Picture 11"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16" name="Rectangle 15"/>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7" name="Picture 6"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
        <p:nvSpPr>
          <p:cNvPr id="2" name="Title 1"/>
          <p:cNvSpPr>
            <a:spLocks noGrp="1"/>
          </p:cNvSpPr>
          <p:nvPr>
            <p:ph type="ctrTitle"/>
          </p:nvPr>
        </p:nvSpPr>
        <p:spPr>
          <a:xfrm>
            <a:off x="533400" y="2130425"/>
            <a:ext cx="8077200" cy="1470025"/>
          </a:xfrm>
        </p:spPr>
        <p:txBody>
          <a:bodyPr/>
          <a:lstStyle>
            <a:lvl1pPr>
              <a:defRPr b="1">
                <a:solidFill>
                  <a:schemeClr val="bg1"/>
                </a:solidFill>
                <a:effectLst>
                  <a:reflection blurRad="6350" stA="55000" endA="300" endPos="45500" dir="5400000" sy="-100000" algn="bl" rotWithShape="0"/>
                </a:effectLst>
                <a:latin typeface="Arial" pitchFamily="34" charset="0"/>
                <a:cs typeface="Arial" pitchFamily="34" charset="0"/>
              </a:defRPr>
            </a:lvl1pPr>
          </a:lstStyle>
          <a:p>
            <a:r>
              <a:rPr lang="en-US" smtClean="0"/>
              <a:t>Click to edit Master title style</a:t>
            </a:r>
            <a:endParaRPr lang="en-US"/>
          </a:p>
        </p:txBody>
      </p:sp>
      <p:sp>
        <p:nvSpPr>
          <p:cNvPr id="3" name="Subtitle 2"/>
          <p:cNvSpPr>
            <a:spLocks noGrp="1"/>
          </p:cNvSpPr>
          <p:nvPr>
            <p:ph type="subTitle" idx="1"/>
          </p:nvPr>
        </p:nvSpPr>
        <p:spPr>
          <a:xfrm>
            <a:off x="1371600" y="3657600"/>
            <a:ext cx="6400800" cy="838200"/>
          </a:xfrm>
        </p:spPr>
        <p:txBody>
          <a:bodyPr anchor="ctr" anchorCtr="0"/>
          <a:lstStyle>
            <a:lvl1pPr marL="0" indent="0" algn="ctr">
              <a:buNone/>
              <a:defRPr>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atin typeface="Arial" pitchFamily="34" charset="0"/>
                <a:cs typeface="Arial" pitchFamily="34" charset="0"/>
              </a:defRPr>
            </a:lvl1pPr>
          </a:lstStyle>
          <a:p>
            <a:fld id="{FD6379BF-093D-41F0-BC29-7593D035C8AF}" type="datetime1">
              <a:rPr lang="en-US" smtClean="0"/>
              <a:pPr/>
              <a:t>5/31/2012</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lvl1pPr>
              <a:defRPr>
                <a:latin typeface="Arial" pitchFamily="34" charset="0"/>
                <a:cs typeface="Arial" pitchFamily="34" charset="0"/>
              </a:defRPr>
            </a:lvl1pPr>
          </a:lstStyle>
          <a:p>
            <a:r>
              <a:rPr lang="en-US" dirty="0" smtClean="0">
                <a:latin typeface="Arial" pitchFamily="34" charset="0"/>
                <a:cs typeface="Arial" pitchFamily="34" charset="0"/>
              </a:rPr>
              <a:t>Walking and Energy - JAPRI Inc.</a:t>
            </a:r>
            <a:endParaRPr lang="en-US" dirty="0">
              <a:latin typeface="Arial" pitchFamily="34" charset="0"/>
              <a:cs typeface="Arial" pitchFamily="34" charset="0"/>
            </a:endParaRPr>
          </a:p>
        </p:txBody>
      </p:sp>
      <p:sp>
        <p:nvSpPr>
          <p:cNvPr id="6" name="Slide Number Placeholder 5"/>
          <p:cNvSpPr>
            <a:spLocks noGrp="1"/>
          </p:cNvSpPr>
          <p:nvPr>
            <p:ph type="sldNum" sz="quarter" idx="12"/>
          </p:nvPr>
        </p:nvSpPr>
        <p:spPr/>
        <p:txBody>
          <a:bodyPr/>
          <a:lstStyle>
            <a:lvl1pPr>
              <a:defRPr>
                <a:latin typeface="Arial" pitchFamily="34" charset="0"/>
                <a:cs typeface="Arial" pitchFamily="34" charset="0"/>
              </a:defRPr>
            </a:lvl1pPr>
          </a:lstStyle>
          <a:p>
            <a:fld id="{49565A35-BF1F-4345-B456-4D29F1280597}" type="slidenum">
              <a:rPr lang="en-US" smtClean="0"/>
              <a:pPr/>
              <a:t>‹#›</a:t>
            </a:fld>
            <a:endParaRPr lang="en-US" dirty="0">
              <a:latin typeface="Arial" pitchFamily="34" charset="0"/>
              <a:cs typeface="Arial" pitchFamily="34" charset="0"/>
            </a:endParaRPr>
          </a:p>
        </p:txBody>
      </p:sp>
      <p:grpSp>
        <p:nvGrpSpPr>
          <p:cNvPr id="14" name="Group 13"/>
          <p:cNvGrpSpPr/>
          <p:nvPr userDrawn="1"/>
        </p:nvGrpSpPr>
        <p:grpSpPr>
          <a:xfrm>
            <a:off x="0" y="0"/>
            <a:ext cx="9144000" cy="6858000"/>
            <a:chOff x="0" y="0"/>
            <a:chExt cx="9144000" cy="6858000"/>
          </a:xfrm>
        </p:grpSpPr>
        <p:sp>
          <p:nvSpPr>
            <p:cNvPr id="17" name="Rectangle 16"/>
            <p:cNvSpPr/>
            <p:nvPr userDrawn="1"/>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sp>
          <p:nvSpPr>
            <p:cNvPr id="18" name="Rectangle 17"/>
            <p:cNvSpPr/>
            <p:nvPr userDrawn="1"/>
          </p:nvSpPr>
          <p:spPr>
            <a:xfrm>
              <a:off x="0" y="0"/>
              <a:ext cx="9144000" cy="6858000"/>
            </a:xfrm>
            <a:prstGeom prst="rect">
              <a:avLst/>
            </a:prstGeom>
            <a:gradFill>
              <a:gsLst>
                <a:gs pos="0">
                  <a:schemeClr val="accent1">
                    <a:lumMod val="20000"/>
                    <a:lumOff val="80000"/>
                    <a:alpha val="18000"/>
                  </a:schemeClr>
                </a:gs>
                <a:gs pos="58000">
                  <a:schemeClr val="tx1"/>
                </a:gs>
                <a:gs pos="65000">
                  <a:schemeClr val="tx1"/>
                </a:gs>
                <a:gs pos="32000">
                  <a:schemeClr val="tx1"/>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9" name="Picture 18" descr="PPP_SHIGH_TLE_Circuit_Wave2.png"/>
            <p:cNvPicPr>
              <a:picLocks noChangeAspect="1"/>
            </p:cNvPicPr>
            <p:nvPr userDrawn="1"/>
          </p:nvPicPr>
          <p:blipFill>
            <a:blip r:embed="rId2">
              <a:duotone>
                <a:schemeClr val="accent1">
                  <a:shade val="45000"/>
                  <a:satMod val="135000"/>
                </a:schemeClr>
                <a:prstClr val="white"/>
              </a:duotone>
            </a:blip>
            <a:stretch>
              <a:fillRect/>
            </a:stretch>
          </p:blipFill>
          <p:spPr>
            <a:xfrm>
              <a:off x="0" y="0"/>
              <a:ext cx="9143999" cy="6858000"/>
            </a:xfrm>
            <a:prstGeom prst="rect">
              <a:avLst/>
            </a:prstGeom>
            <a:noFill/>
            <a:ln>
              <a:noFill/>
            </a:ln>
          </p:spPr>
        </p:pic>
        <p:sp>
          <p:nvSpPr>
            <p:cNvPr id="20" name="Rectangle 19"/>
            <p:cNvSpPr/>
            <p:nvPr userDrawn="1"/>
          </p:nvSpPr>
          <p:spPr>
            <a:xfrm>
              <a:off x="0" y="0"/>
              <a:ext cx="9144000" cy="6858000"/>
            </a:xfrm>
            <a:prstGeom prst="rect">
              <a:avLst/>
            </a:prstGeom>
            <a:gradFill>
              <a:gsLst>
                <a:gs pos="0">
                  <a:schemeClr val="accent1">
                    <a:lumMod val="20000"/>
                    <a:lumOff val="80000"/>
                    <a:alpha val="18000"/>
                  </a:schemeClr>
                </a:gs>
                <a:gs pos="58000">
                  <a:schemeClr val="tx1">
                    <a:alpha val="50000"/>
                  </a:schemeClr>
                </a:gs>
                <a:gs pos="65000">
                  <a:schemeClr val="tx1">
                    <a:alpha val="50000"/>
                  </a:schemeClr>
                </a:gs>
                <a:gs pos="32000">
                  <a:schemeClr val="tx1">
                    <a:alpha val="50000"/>
                  </a:schemeClr>
                </a:gs>
                <a:gs pos="100000">
                  <a:schemeClr val="accent1">
                    <a:lumMod val="20000"/>
                    <a:lumOff val="80000"/>
                    <a:alpha val="0"/>
                  </a:schemeClr>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21" name="Picture 20" descr="PPP_SHIGH_TLE_Circuit_Wave.png"/>
            <p:cNvPicPr>
              <a:picLocks noChangeAspect="1"/>
            </p:cNvPicPr>
            <p:nvPr userDrawn="1"/>
          </p:nvPicPr>
          <p:blipFill>
            <a:blip r:embed="rId3">
              <a:duotone>
                <a:prstClr val="black"/>
                <a:schemeClr val="accent1">
                  <a:tint val="45000"/>
                  <a:satMod val="400000"/>
                </a:schemeClr>
              </a:duotone>
            </a:blip>
            <a:stretch>
              <a:fillRect/>
            </a:stretch>
          </p:blipFill>
          <p:spPr>
            <a:xfrm>
              <a:off x="0" y="0"/>
              <a:ext cx="9143999" cy="6858000"/>
            </a:xfrm>
            <a:prstGeom prst="rect">
              <a:avLst/>
            </a:prstGeom>
            <a:noFill/>
            <a:ln>
              <a:noFill/>
            </a:ln>
          </p:spPr>
        </p:pic>
        <p:pic>
          <p:nvPicPr>
            <p:cNvPr id="22" name="Picture 21" descr="PPP_SHIGH_TLE_Circuit_Wave.png"/>
            <p:cNvPicPr>
              <a:picLocks noChangeAspect="1"/>
            </p:cNvPicPr>
            <p:nvPr userDrawn="1"/>
          </p:nvPicPr>
          <p:blipFill>
            <a:blip r:embed="rId3">
              <a:duotone>
                <a:schemeClr val="accent1">
                  <a:shade val="45000"/>
                  <a:satMod val="135000"/>
                </a:schemeClr>
                <a:prstClr val="white"/>
              </a:duotone>
              <a:lum contrast="40000"/>
            </a:blip>
            <a:stretch>
              <a:fillRect/>
            </a:stretch>
          </p:blipFill>
          <p:spPr>
            <a:xfrm>
              <a:off x="0" y="0"/>
              <a:ext cx="9143999" cy="6858000"/>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95D9D8-2606-40FE-8174-EB88AFEACF23}" type="datetime1">
              <a:rPr lang="en-US" smtClean="0"/>
              <a:pPr/>
              <a:t>5/31/2012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9664D51-5DFC-4F54-A41C-3444CE195019}" type="datetime1">
              <a:rPr lang="en-US" smtClean="0"/>
              <a:pPr/>
              <a:t>5/31/2012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F6967B8-402D-4852-A2AB-08D673A58E17}"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3E1A58-F2F8-4459-B2E9-8DAA1ED2DA16}"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15"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CF8FBB2-460C-4875-8747-25BB205201D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2" name="Group 11"/>
          <p:cNvGrpSpPr/>
          <p:nvPr userDrawn="1"/>
        </p:nvGrpSpPr>
        <p:grpSpPr>
          <a:xfrm>
            <a:off x="0" y="0"/>
            <a:ext cx="9144000" cy="6858000"/>
            <a:chOff x="0" y="0"/>
            <a:chExt cx="9144000" cy="6858000"/>
          </a:xfrm>
        </p:grpSpPr>
        <p:sp>
          <p:nvSpPr>
            <p:cNvPr id="13" name="Rectangle 12"/>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gradFill flip="none" rotWithShape="1">
            <a:gsLst>
              <a:gs pos="0">
                <a:schemeClr val="accent1">
                  <a:lumMod val="50000"/>
                  <a:shade val="30000"/>
                  <a:satMod val="115000"/>
                </a:schemeClr>
              </a:gs>
              <a:gs pos="50000">
                <a:schemeClr val="accent1">
                  <a:lumMod val="50000"/>
                  <a:shade val="67500"/>
                  <a:satMod val="115000"/>
                </a:schemeClr>
              </a:gs>
              <a:gs pos="100000">
                <a:schemeClr val="accent1">
                  <a:lumMod val="50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grpSp>
        <p:nvGrpSpPr>
          <p:cNvPr id="8" name="Group 14"/>
          <p:cNvGrpSpPr/>
          <p:nvPr/>
        </p:nvGrpSpPr>
        <p:grpSpPr>
          <a:xfrm>
            <a:off x="0" y="0"/>
            <a:ext cx="9144000" cy="6858000"/>
            <a:chOff x="0" y="0"/>
            <a:chExt cx="9144000" cy="6858000"/>
          </a:xfrm>
        </p:grpSpPr>
        <p:sp>
          <p:nvSpPr>
            <p:cNvPr id="7" name="Rectangle 6"/>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1" name="Picture 10"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2" name="Title 1"/>
          <p:cNvSpPr>
            <a:spLocks noGrp="1"/>
          </p:cNvSpPr>
          <p:nvPr>
            <p:ph type="title"/>
          </p:nvPr>
        </p:nvSpPr>
        <p:spPr/>
        <p:txBody>
          <a:bodyPr/>
          <a:lstStyle>
            <a:lvl1pPr>
              <a:defRPr b="1">
                <a:effectLst>
                  <a:reflection blurRad="6350" stA="55000" endA="300" endPos="45500" dir="5400000" sy="-100000" algn="bl" rotWithShape="0"/>
                </a:effectLst>
              </a:defRPr>
            </a:lvl1pPr>
          </a:lstStyle>
          <a:p>
            <a:r>
              <a:rPr lang="en-US" smtClean="0"/>
              <a:t>Click to edit Master title style</a:t>
            </a:r>
            <a:endParaRPr lang="en-US"/>
          </a:p>
        </p:txBody>
      </p:sp>
      <p:sp>
        <p:nvSpPr>
          <p:cNvPr id="12" name="Rectangle 11"/>
          <p:cNvSpPr/>
          <p:nvPr/>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5E6884F-A70C-4A12-B121-F704D3DF2CF8}"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grpSp>
        <p:nvGrpSpPr>
          <p:cNvPr id="13" name="Group 14"/>
          <p:cNvGrpSpPr/>
          <p:nvPr userDrawn="1"/>
        </p:nvGrpSpPr>
        <p:grpSpPr>
          <a:xfrm>
            <a:off x="0" y="0"/>
            <a:ext cx="9144000" cy="6858000"/>
            <a:chOff x="0" y="0"/>
            <a:chExt cx="9144000" cy="6858000"/>
          </a:xfrm>
        </p:grpSpPr>
        <p:sp>
          <p:nvSpPr>
            <p:cNvPr id="15" name="Rectangle 14"/>
            <p:cNvSpPr/>
            <p:nvPr userDrawn="1"/>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userDrawn="1"/>
          </p:nvSpPr>
          <p:spPr>
            <a:xfrm>
              <a:off x="0" y="1371600"/>
              <a:ext cx="9144000" cy="5486400"/>
            </a:xfrm>
            <a:prstGeom prst="rect">
              <a:avLst/>
            </a:prstGeom>
            <a:gradFill flip="none" rotWithShape="1">
              <a:gsLst>
                <a:gs pos="100000">
                  <a:schemeClr val="accent1">
                    <a:lumMod val="20000"/>
                    <a:lumOff val="80000"/>
                    <a:alpha val="18000"/>
                  </a:schemeClr>
                </a:gs>
                <a:gs pos="0">
                  <a:schemeClr val="tx1"/>
                </a:gs>
                <a:gs pos="0">
                  <a:schemeClr val="tx1"/>
                </a:gs>
                <a:gs pos="0">
                  <a:schemeClr val="tx1"/>
                </a:gs>
                <a:gs pos="94000">
                  <a:schemeClr val="accent1">
                    <a:lumMod val="20000"/>
                    <a:lumOff val="80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itchFamily="34" charset="0"/>
                <a:cs typeface="Arial" pitchFamily="34" charset="0"/>
              </a:endParaRPr>
            </a:p>
          </p:txBody>
        </p:sp>
        <p:pic>
          <p:nvPicPr>
            <p:cNvPr id="17" name="Picture 16" descr="PPP_SHIGH_TXT_Circuit_Wave.png"/>
            <p:cNvPicPr>
              <a:picLocks noChangeAspect="1"/>
            </p:cNvPicPr>
            <p:nvPr userDrawn="1"/>
          </p:nvPicPr>
          <p:blipFill>
            <a:blip r:embed="rId2"/>
            <a:stretch>
              <a:fillRect/>
            </a:stretch>
          </p:blipFill>
          <p:spPr>
            <a:xfrm>
              <a:off x="0" y="0"/>
              <a:ext cx="9143999" cy="6858000"/>
            </a:xfrm>
            <a:prstGeom prst="rect">
              <a:avLst/>
            </a:prstGeom>
            <a:noFill/>
            <a:ln>
              <a:noFill/>
            </a:ln>
          </p:spPr>
        </p:pic>
      </p:grpSp>
      <p:sp>
        <p:nvSpPr>
          <p:cNvPr id="18" name="Rectangle 17"/>
          <p:cNvSpPr/>
          <p:nvPr userDrawn="1"/>
        </p:nvSpPr>
        <p:spPr>
          <a:xfrm>
            <a:off x="0" y="1447800"/>
            <a:ext cx="914400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860096-7904-41A7-B2F4-268EE41B3098}"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93CE389-953F-427C-ABF5-42E3756B4A2B}" type="datetime1">
              <a:rPr lang="en-US" smtClean="0"/>
              <a:pPr/>
              <a:t>5/31/2012</a:t>
            </a:fld>
            <a:endParaRPr lang="en-US" dirty="0"/>
          </a:p>
        </p:txBody>
      </p:sp>
      <p:sp>
        <p:nvSpPr>
          <p:cNvPr id="6" name="Footer Placeholder 5"/>
          <p:cNvSpPr>
            <a:spLocks noGrp="1"/>
          </p:cNvSpPr>
          <p:nvPr>
            <p:ph type="ftr" sz="quarter" idx="11"/>
          </p:nvPr>
        </p:nvSpPr>
        <p:spPr/>
        <p:txBody>
          <a:bodyPr/>
          <a:lstStyle/>
          <a:p>
            <a:r>
              <a:rPr lang="en-US" dirty="0" smtClean="0"/>
              <a:t>Walking and Energy - JAPRI Inc.</a:t>
            </a:r>
            <a:endParaRPr lang="en-US" dirty="0"/>
          </a:p>
        </p:txBody>
      </p:sp>
      <p:sp>
        <p:nvSpPr>
          <p:cNvPr id="7" name="Slide Number Placeholder 6"/>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350BF2-2AED-4245-9962-48AA311646B5}" type="datetime1">
              <a:rPr lang="en-US" smtClean="0"/>
              <a:pPr/>
              <a:t>5/31/2012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9A4AAD-8C57-45F4-8DE3-35A1D52A052E}" type="datetime1">
              <a:rPr lang="en-US" smtClean="0"/>
              <a:pPr/>
              <a:t>5/31/2012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8B46A3-D4E1-4706-A4A8-3F9F161093C9}" type="datetime1">
              <a:rPr lang="en-US" smtClean="0"/>
              <a:pPr/>
              <a:t>5/31/2012</a:t>
            </a:fld>
            <a:endParaRPr lang="en-US" dirty="0"/>
          </a:p>
        </p:txBody>
      </p:sp>
      <p:sp>
        <p:nvSpPr>
          <p:cNvPr id="3" name="Footer Placeholder 2"/>
          <p:cNvSpPr>
            <a:spLocks noGrp="1"/>
          </p:cNvSpPr>
          <p:nvPr>
            <p:ph type="ftr" sz="quarter" idx="11"/>
          </p:nvPr>
        </p:nvSpPr>
        <p:spPr/>
        <p:txBody>
          <a:bodyPr/>
          <a:lstStyle/>
          <a:p>
            <a:r>
              <a:rPr lang="en-US" dirty="0" smtClean="0"/>
              <a:t>Walking and Energy - JAPRI Inc.</a:t>
            </a:r>
            <a:endParaRPr lang="en-US" dirty="0"/>
          </a:p>
        </p:txBody>
      </p:sp>
      <p:sp>
        <p:nvSpPr>
          <p:cNvPr id="4" name="Slide Number Placeholder 3"/>
          <p:cNvSpPr>
            <a:spLocks noGrp="1"/>
          </p:cNvSpPr>
          <p:nvPr>
            <p:ph type="sldNum" sz="quarter" idx="12"/>
          </p:nvPr>
        </p:nvSpPr>
        <p:spPr/>
        <p:txBody>
          <a:bodyPr/>
          <a:lstStyle/>
          <a:p>
            <a:fld id="{49565A35-BF1F-4345-B456-4D29F1280597}"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1"/>
                </a:solidFill>
                <a:latin typeface="Arial" pitchFamily="34" charset="0"/>
                <a:cs typeface="Arial" pitchFamily="34" charset="0"/>
              </a:defRPr>
            </a:lvl1pPr>
          </a:lstStyle>
          <a:p>
            <a:fld id="{BF5A670A-9915-43E6-9ACE-B7C6FA5836E5}" type="datetime1">
              <a:rPr lang="en-US" smtClean="0"/>
              <a:pPr/>
              <a:t>5/31/2012</a:t>
            </a:fld>
            <a:endParaRPr lang="en-US" dirty="0">
              <a:solidFill>
                <a:schemeClr val="bg1"/>
              </a:solidFill>
              <a:latin typeface="Arial" pitchFamily="34" charset="0"/>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1"/>
                </a:solidFill>
                <a:latin typeface="Arial" pitchFamily="34" charset="0"/>
                <a:cs typeface="Arial" pitchFamily="34" charset="0"/>
              </a:defRPr>
            </a:lvl1pPr>
          </a:lstStyle>
          <a:p>
            <a:r>
              <a:rPr lang="en-US" dirty="0" smtClean="0">
                <a:solidFill>
                  <a:schemeClr val="bg1"/>
                </a:solidFill>
                <a:latin typeface="Arial" pitchFamily="34" charset="0"/>
                <a:cs typeface="Arial" pitchFamily="34" charset="0"/>
              </a:rPr>
              <a:t>Walking and Energy - JAPRI Inc.</a:t>
            </a:r>
            <a:endParaRPr lang="en-US" dirty="0">
              <a:solidFill>
                <a:schemeClr val="bg1"/>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1"/>
                </a:solidFill>
                <a:latin typeface="Arial" pitchFamily="34" charset="0"/>
                <a:cs typeface="Arial" pitchFamily="34" charset="0"/>
              </a:defRPr>
            </a:lvl1pPr>
          </a:lstStyle>
          <a:p>
            <a:fld id="{49565A35-BF1F-4345-B456-4D29F1280597}" type="slidenum">
              <a:rPr lang="en-US" smtClean="0"/>
              <a:pPr/>
              <a:t>‹#›</a:t>
            </a:fld>
            <a:endParaRPr lang="en-US" dirty="0">
              <a:solidFill>
                <a:schemeClr val="bg1"/>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p:txStyles>
    <p:titleStyle>
      <a:lvl1pPr algn="ctr" defTabSz="914400" rtl="0" eaLnBrk="1" latinLnBrk="0" hangingPunct="1">
        <a:spcBef>
          <a:spcPct val="0"/>
        </a:spcBef>
        <a:buNone/>
        <a:defRPr sz="44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5.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microsoft.com/office/2007/relationships/hdphoto" Target="../media/hdphoto4.wdp"/><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3.wdp"/><Relationship Id="rId4" Type="http://schemas.openxmlformats.org/officeDocument/2006/relationships/image" Target="../media/image6.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3.xml"/><Relationship Id="rId5" Type="http://schemas.microsoft.com/office/2007/relationships/hdphoto" Target="../media/hdphoto7.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png"/><Relationship Id="rId1" Type="http://schemas.openxmlformats.org/officeDocument/2006/relationships/slideLayout" Target="../slideLayouts/slideLayout3.xml"/><Relationship Id="rId5" Type="http://schemas.microsoft.com/office/2007/relationships/hdphoto" Target="../media/hdphoto9.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microsoft.com/office/2007/relationships/hdphoto" Target="../media/hdphoto11.wdp"/><Relationship Id="rId5" Type="http://schemas.openxmlformats.org/officeDocument/2006/relationships/image" Target="../media/image14.png"/><Relationship Id="rId4" Type="http://schemas.microsoft.com/office/2007/relationships/hdphoto" Target="../media/hdphoto10.wdp"/></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2247900"/>
            <a:ext cx="8077200" cy="2362200"/>
          </a:xfrm>
          <a:ln w="38100">
            <a:solidFill>
              <a:schemeClr val="accent6"/>
            </a:solidFill>
            <a:prstDash val="solid"/>
          </a:ln>
        </p:spPr>
        <p:txBody>
          <a:bodyPr>
            <a:noAutofit/>
          </a:bodyPr>
          <a:lstStyle/>
          <a:p>
            <a:r>
              <a:rPr lang="en-US" sz="6600" dirty="0" smtClean="0">
                <a:latin typeface="Bookman Old Style" pitchFamily="18" charset="0"/>
              </a:rPr>
              <a:t>Walking and Energy </a:t>
            </a:r>
            <a:endParaRPr lang="en-US" sz="6600" dirty="0">
              <a:latin typeface="Bookman Old Styl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Check the Value of Your Step:</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10</a:t>
            </a:fld>
            <a:endParaRPr lang="en-US" dirty="0"/>
          </a:p>
        </p:txBody>
      </p:sp>
      <p:sp>
        <p:nvSpPr>
          <p:cNvPr id="7" name="TextBox 6"/>
          <p:cNvSpPr txBox="1"/>
          <p:nvPr/>
        </p:nvSpPr>
        <p:spPr>
          <a:xfrm>
            <a:off x="0" y="1447800"/>
            <a:ext cx="9144000" cy="707886"/>
          </a:xfrm>
          <a:prstGeom prst="rect">
            <a:avLst/>
          </a:prstGeom>
          <a:noFill/>
        </p:spPr>
        <p:txBody>
          <a:bodyPr wrap="square" rtlCol="0">
            <a:spAutoFit/>
          </a:bodyPr>
          <a:lstStyle/>
          <a:p>
            <a:pPr algn="ctr"/>
            <a:r>
              <a:rPr lang="en-US" sz="2000" b="1" dirty="0" smtClean="0">
                <a:solidFill>
                  <a:schemeClr val="bg1"/>
                </a:solidFill>
              </a:rPr>
              <a:t>You can measure the kinetic energy you create in a when you walk by using the following steps and formulas: </a:t>
            </a:r>
            <a:endParaRPr lang="en-US" sz="2000" b="1" dirty="0">
              <a:solidFill>
                <a:schemeClr val="bg1"/>
              </a:solidFill>
            </a:endParaRPr>
          </a:p>
        </p:txBody>
      </p:sp>
      <p:sp>
        <p:nvSpPr>
          <p:cNvPr id="9" name="TextBox 8"/>
          <p:cNvSpPr txBox="1"/>
          <p:nvPr/>
        </p:nvSpPr>
        <p:spPr>
          <a:xfrm>
            <a:off x="20782" y="2057400"/>
            <a:ext cx="9144001" cy="5016758"/>
          </a:xfrm>
          <a:prstGeom prst="rect">
            <a:avLst/>
          </a:prstGeom>
          <a:noFill/>
        </p:spPr>
        <p:txBody>
          <a:bodyPr wrap="square" rtlCol="0">
            <a:spAutoFit/>
          </a:bodyPr>
          <a:lstStyle/>
          <a:p>
            <a:pPr marL="514350" indent="-514350">
              <a:buFont typeface="+mj-lt"/>
              <a:buAutoNum type="romanLcPeriod"/>
            </a:pPr>
            <a:r>
              <a:rPr lang="en-US" sz="2000" b="1" dirty="0" smtClean="0">
                <a:solidFill>
                  <a:schemeClr val="bg1"/>
                </a:solidFill>
              </a:rPr>
              <a:t>Run 100 meters 5 times and note the duration for each act. </a:t>
            </a:r>
          </a:p>
          <a:p>
            <a:pPr marL="514350" indent="-514350">
              <a:buFont typeface="+mj-lt"/>
              <a:buAutoNum type="romanLcPeriod"/>
            </a:pPr>
            <a:r>
              <a:rPr lang="en-US" sz="2000" b="1" dirty="0" smtClean="0">
                <a:solidFill>
                  <a:schemeClr val="bg1"/>
                </a:solidFill>
              </a:rPr>
              <a:t>Average all 5 different times to end up with a single average time.</a:t>
            </a:r>
          </a:p>
          <a:p>
            <a:pPr marL="514350" indent="-514350">
              <a:buFont typeface="+mj-lt"/>
              <a:buAutoNum type="romanLcPeriod"/>
            </a:pPr>
            <a:r>
              <a:rPr lang="en-US" sz="2000" b="1" dirty="0" smtClean="0">
                <a:solidFill>
                  <a:schemeClr val="bg1"/>
                </a:solidFill>
              </a:rPr>
              <a:t>Measure the length of 1 step (could be a foot to a meter). </a:t>
            </a:r>
          </a:p>
          <a:p>
            <a:pPr marL="514350" indent="-514350">
              <a:buFont typeface="+mj-lt"/>
              <a:buAutoNum type="romanLcPeriod"/>
            </a:pPr>
            <a:r>
              <a:rPr lang="en-US" sz="2000" b="1" dirty="0" smtClean="0">
                <a:solidFill>
                  <a:schemeClr val="bg1"/>
                </a:solidFill>
              </a:rPr>
              <a:t>Calculate by dividing the average time you received from running 100 meters by 100 and multiply by the length of your step; (average time/ 100 meters) x length of 1 step   </a:t>
            </a:r>
          </a:p>
          <a:p>
            <a:pPr marL="514350" indent="-514350">
              <a:buFont typeface="+mj-lt"/>
              <a:buAutoNum type="romanLcPeriod"/>
            </a:pPr>
            <a:r>
              <a:rPr lang="en-US" sz="2000" b="1" dirty="0" smtClean="0">
                <a:solidFill>
                  <a:schemeClr val="bg1"/>
                </a:solidFill>
              </a:rPr>
              <a:t>Calculate speed: Distance of 1 step divided by time of 1 step; (Distance/Time) for each step.</a:t>
            </a:r>
          </a:p>
          <a:p>
            <a:pPr marL="514350" indent="-514350">
              <a:buFont typeface="+mj-lt"/>
              <a:buAutoNum type="romanLcPeriod"/>
            </a:pPr>
            <a:r>
              <a:rPr lang="en-US" sz="2000" b="1" dirty="0" smtClean="0">
                <a:solidFill>
                  <a:schemeClr val="bg1"/>
                </a:solidFill>
              </a:rPr>
              <a:t>Calculate Mass: Your weight should be divided by 9.8 (for gravity); (Mass/ Gravity)</a:t>
            </a:r>
          </a:p>
          <a:p>
            <a:pPr marL="514350" indent="-514350">
              <a:buFont typeface="+mj-lt"/>
              <a:buAutoNum type="romanLcPeriod"/>
            </a:pPr>
            <a:r>
              <a:rPr lang="en-US" sz="2000" b="1" dirty="0" smtClean="0">
                <a:solidFill>
                  <a:schemeClr val="bg1"/>
                </a:solidFill>
              </a:rPr>
              <a:t>Multiply .5 by your Mass by the square of 1 </a:t>
            </a:r>
            <a:r>
              <a:rPr lang="en-US" sz="2000" b="1" dirty="0">
                <a:solidFill>
                  <a:schemeClr val="bg1"/>
                </a:solidFill>
              </a:rPr>
              <a:t>step velocity(step v.); (KE= 1/2 </a:t>
            </a:r>
            <a:r>
              <a:rPr lang="en-US" sz="2000" b="1" dirty="0" smtClean="0">
                <a:solidFill>
                  <a:schemeClr val="bg1"/>
                </a:solidFill>
              </a:rPr>
              <a:t>MV^2); (.5 x Mass x MV^2)   </a:t>
            </a:r>
          </a:p>
          <a:p>
            <a:pPr marL="514350" indent="-514350">
              <a:buFont typeface="+mj-lt"/>
              <a:buAutoNum type="romanLcPeriod"/>
            </a:pPr>
            <a:r>
              <a:rPr lang="en-US" sz="2000" b="1" dirty="0" smtClean="0">
                <a:solidFill>
                  <a:schemeClr val="bg1"/>
                </a:solidFill>
              </a:rPr>
              <a:t>Your answer will be the Kinetic </a:t>
            </a:r>
            <a:r>
              <a:rPr lang="en-US" sz="2000" b="1" dirty="0">
                <a:solidFill>
                  <a:schemeClr val="bg1"/>
                </a:solidFill>
              </a:rPr>
              <a:t>E</a:t>
            </a:r>
            <a:r>
              <a:rPr lang="en-US" sz="2000" b="1" dirty="0" smtClean="0">
                <a:solidFill>
                  <a:schemeClr val="bg1"/>
                </a:solidFill>
              </a:rPr>
              <a:t>nergy of every step you take. It shouldn’t have to be wasted. </a:t>
            </a:r>
          </a:p>
          <a:p>
            <a:pPr marL="514350" indent="-514350">
              <a:buFont typeface="+mj-lt"/>
              <a:buAutoNum type="romanLcPeriod"/>
            </a:pPr>
            <a:endParaRPr lang="en-US" sz="2000" b="1" dirty="0" smtClean="0">
              <a:solidFill>
                <a:schemeClr val="bg1"/>
              </a:solidFill>
            </a:endParaRPr>
          </a:p>
          <a:p>
            <a:pPr marL="514350" indent="-514350">
              <a:buFont typeface="+mj-lt"/>
              <a:buAutoNum type="romanLcPeriod"/>
            </a:pPr>
            <a:endParaRPr lang="en-US" sz="2000" b="1" dirty="0" smtClean="0">
              <a:solidFill>
                <a:schemeClr val="bg1"/>
              </a:solidFill>
            </a:endParaRPr>
          </a:p>
        </p:txBody>
      </p:sp>
    </p:spTree>
    <p:extLst>
      <p:ext uri="{BB962C8B-B14F-4D97-AF65-F5344CB8AC3E}">
        <p14:creationId xmlns:p14="http://schemas.microsoft.com/office/powerpoint/2010/main" val="1696311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Goal  </a:t>
            </a:r>
            <a:endParaRPr lang="en-US" dirty="0"/>
          </a:p>
        </p:txBody>
      </p:sp>
      <p:sp>
        <p:nvSpPr>
          <p:cNvPr id="3" name="Date Placeholder 2"/>
          <p:cNvSpPr>
            <a:spLocks noGrp="1"/>
          </p:cNvSpPr>
          <p:nvPr>
            <p:ph type="dt" sz="half" idx="10"/>
          </p:nvPr>
        </p:nvSpPr>
        <p:spPr/>
        <p:txBody>
          <a:bodyPr/>
          <a:lstStyle/>
          <a:p>
            <a:fld id="{8C67644E-16D3-42D5-B017-35AA8B19E3AE}" type="datetime1">
              <a:rPr lang="en-US" smtClean="0"/>
              <a:pPr/>
              <a:t>5/31/2012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11</a:t>
            </a:fld>
            <a:endParaRPr lang="en-US" dirty="0"/>
          </a:p>
        </p:txBody>
      </p:sp>
      <p:sp>
        <p:nvSpPr>
          <p:cNvPr id="7" name="TextBox 6"/>
          <p:cNvSpPr txBox="1"/>
          <p:nvPr/>
        </p:nvSpPr>
        <p:spPr>
          <a:xfrm>
            <a:off x="-1" y="1447800"/>
            <a:ext cx="9144000" cy="4939814"/>
          </a:xfrm>
          <a:prstGeom prst="rect">
            <a:avLst/>
          </a:prstGeom>
          <a:noFill/>
        </p:spPr>
        <p:txBody>
          <a:bodyPr wrap="square" rtlCol="0">
            <a:spAutoFit/>
          </a:bodyPr>
          <a:lstStyle/>
          <a:p>
            <a:pPr algn="ctr"/>
            <a:r>
              <a:rPr lang="en-US" sz="2100" b="1" dirty="0" smtClean="0">
                <a:solidFill>
                  <a:schemeClr val="bg1"/>
                </a:solidFill>
              </a:rPr>
              <a:t>Our mission at JAPRI Inc. is to develop and produce a shoe technology that provides any wearer an elegant form of energy production at the highest level of convenience, simplicity, and unobtrusiveness. We want our product to appeal to a mass market, that being </a:t>
            </a:r>
            <a:r>
              <a:rPr lang="en-US" sz="2100" b="1" dirty="0" smtClean="0">
                <a:solidFill>
                  <a:schemeClr val="bg1"/>
                </a:solidFill>
              </a:rPr>
              <a:t>everyone</a:t>
            </a:r>
            <a:r>
              <a:rPr lang="en-US" sz="2100" b="1" dirty="0" smtClean="0">
                <a:solidFill>
                  <a:schemeClr val="bg1"/>
                </a:solidFill>
              </a:rPr>
              <a:t> </a:t>
            </a:r>
            <a:r>
              <a:rPr lang="en-US" sz="2100" b="1" dirty="0" smtClean="0">
                <a:solidFill>
                  <a:schemeClr val="bg1"/>
                </a:solidFill>
              </a:rPr>
              <a:t>concerned with Green Energy, since our creation will be reasonably priced and attainable for most able-bodied people who care to charge their iPod, cell phone, computer, or tablet on the </a:t>
            </a:r>
            <a:r>
              <a:rPr lang="en-US" sz="2100" b="1" dirty="0" smtClean="0">
                <a:solidFill>
                  <a:schemeClr val="bg1"/>
                </a:solidFill>
              </a:rPr>
              <a:t>go; It should interest anyone wanting electricity </a:t>
            </a:r>
            <a:r>
              <a:rPr lang="en-US" sz="2100" b="1" dirty="0" smtClean="0">
                <a:solidFill>
                  <a:schemeClr val="bg1"/>
                </a:solidFill>
              </a:rPr>
              <a:t>without having to resort to an electric outlet or battery made by coal burning, air polluting factories re-charging </a:t>
            </a:r>
            <a:r>
              <a:rPr lang="en-US" sz="2100" b="1" dirty="0" smtClean="0">
                <a:solidFill>
                  <a:schemeClr val="bg1"/>
                </a:solidFill>
              </a:rPr>
              <a:t>their electronics for them</a:t>
            </a:r>
            <a:r>
              <a:rPr lang="en-US" sz="2100" b="1" dirty="0" smtClean="0">
                <a:solidFill>
                  <a:schemeClr val="bg1"/>
                </a:solidFill>
              </a:rPr>
              <a:t>. </a:t>
            </a:r>
            <a:r>
              <a:rPr lang="en-US" sz="2100" b="1" dirty="0" smtClean="0">
                <a:solidFill>
                  <a:schemeClr val="bg1"/>
                </a:solidFill>
              </a:rPr>
              <a:t>Every concept has been made with this in mind since we, like our highly valued audience, are sensitive to  the environment in the world we inhabit and not just fiscal matters, like most corporations who share a common interest in monetary matters. And although financial constraints are preventing us from further research and development we are happy to accept any offer that allows us to expand and grow into a successful international business that sparks a global revolution leading to a Greener populace.       </a:t>
            </a:r>
          </a:p>
        </p:txBody>
      </p:sp>
    </p:spTree>
    <p:extLst>
      <p:ext uri="{BB962C8B-B14F-4D97-AF65-F5344CB8AC3E}">
        <p14:creationId xmlns:p14="http://schemas.microsoft.com/office/powerpoint/2010/main" val="16611261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&amp; Citations</a:t>
            </a:r>
            <a:endParaRPr lang="en-US" dirty="0"/>
          </a:p>
        </p:txBody>
      </p:sp>
      <p:sp>
        <p:nvSpPr>
          <p:cNvPr id="3" name="Date Placeholder 2"/>
          <p:cNvSpPr>
            <a:spLocks noGrp="1"/>
          </p:cNvSpPr>
          <p:nvPr>
            <p:ph type="dt" sz="half" idx="10"/>
          </p:nvPr>
        </p:nvSpPr>
        <p:spPr/>
        <p:txBody>
          <a:bodyPr/>
          <a:lstStyle/>
          <a:p>
            <a:fld id="{BF70836B-AF73-4DA3-AF75-7F403E7A116A}" type="datetime1">
              <a:rPr lang="en-US" smtClean="0"/>
              <a:pPr/>
              <a:t>5/31/2012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5" name="Slide Number Placeholder 4"/>
          <p:cNvSpPr>
            <a:spLocks noGrp="1"/>
          </p:cNvSpPr>
          <p:nvPr>
            <p:ph type="sldNum" sz="quarter" idx="12"/>
          </p:nvPr>
        </p:nvSpPr>
        <p:spPr/>
        <p:txBody>
          <a:bodyPr/>
          <a:lstStyle/>
          <a:p>
            <a:fld id="{49565A35-BF1F-4345-B456-4D29F1280597}" type="slidenum">
              <a:rPr lang="en-US" smtClean="0"/>
              <a:pPr/>
              <a:t>12</a:t>
            </a:fld>
            <a:endParaRPr lang="en-US" dirty="0"/>
          </a:p>
        </p:txBody>
      </p:sp>
      <p:sp>
        <p:nvSpPr>
          <p:cNvPr id="6" name="TextBox 5"/>
          <p:cNvSpPr txBox="1"/>
          <p:nvPr/>
        </p:nvSpPr>
        <p:spPr>
          <a:xfrm>
            <a:off x="-14844" y="1447800"/>
            <a:ext cx="9144000" cy="5062924"/>
          </a:xfrm>
          <a:prstGeom prst="rect">
            <a:avLst/>
          </a:prstGeom>
          <a:noFill/>
        </p:spPr>
        <p:txBody>
          <a:bodyPr wrap="square" rtlCol="0">
            <a:spAutoFit/>
          </a:bodyPr>
          <a:lstStyle/>
          <a:p>
            <a:r>
              <a:rPr lang="en-US" sz="1700" b="1" dirty="0" smtClean="0">
                <a:solidFill>
                  <a:schemeClr val="bg1"/>
                </a:solidFill>
              </a:rPr>
              <a:t>- http</a:t>
            </a:r>
            <a:r>
              <a:rPr lang="en-US" sz="1700" b="1" dirty="0">
                <a:solidFill>
                  <a:schemeClr val="bg1"/>
                </a:solidFill>
              </a:rPr>
              <a:t>://www.theworld.org/2012/03/footsteps-into-electricity/</a:t>
            </a:r>
          </a:p>
          <a:p>
            <a:r>
              <a:rPr lang="en-US" sz="1700" b="1" dirty="0" smtClean="0">
                <a:solidFill>
                  <a:schemeClr val="bg1"/>
                </a:solidFill>
              </a:rPr>
              <a:t>- http</a:t>
            </a:r>
            <a:r>
              <a:rPr lang="en-US" sz="1700" b="1" dirty="0">
                <a:solidFill>
                  <a:schemeClr val="bg1"/>
                </a:solidFill>
              </a:rPr>
              <a:t>://www.instepnanopower.com/2_Technology/Technology.aspx</a:t>
            </a:r>
          </a:p>
          <a:p>
            <a:r>
              <a:rPr lang="en-US" sz="1700" b="1" dirty="0" smtClean="0">
                <a:solidFill>
                  <a:schemeClr val="bg1"/>
                </a:solidFill>
              </a:rPr>
              <a:t>- http</a:t>
            </a:r>
            <a:r>
              <a:rPr lang="en-US" sz="1700" b="1" dirty="0">
                <a:solidFill>
                  <a:schemeClr val="bg1"/>
                </a:solidFill>
              </a:rPr>
              <a:t>://science.howstuffworks.com/environmental/green-science/house-music-energy-crisis1.htm</a:t>
            </a:r>
          </a:p>
          <a:p>
            <a:r>
              <a:rPr lang="en-US" sz="1700" b="1" dirty="0" smtClean="0">
                <a:solidFill>
                  <a:schemeClr val="bg1"/>
                </a:solidFill>
              </a:rPr>
              <a:t>- http</a:t>
            </a:r>
            <a:r>
              <a:rPr lang="en-US" sz="1700" b="1" dirty="0">
                <a:solidFill>
                  <a:schemeClr val="bg1"/>
                </a:solidFill>
              </a:rPr>
              <a:t>://www.crunchwear.com/wp-content/uploads/instep-nanopower.jpg</a:t>
            </a:r>
          </a:p>
          <a:p>
            <a:r>
              <a:rPr lang="en-US" sz="1700" b="1" dirty="0" smtClean="0">
                <a:solidFill>
                  <a:schemeClr val="bg1"/>
                </a:solidFill>
              </a:rPr>
              <a:t>- http</a:t>
            </a:r>
            <a:r>
              <a:rPr lang="en-US" sz="1700" b="1" dirty="0">
                <a:solidFill>
                  <a:schemeClr val="bg1"/>
                </a:solidFill>
              </a:rPr>
              <a:t>://sbdc.wisc.edu/successstories/Nano.asp</a:t>
            </a:r>
          </a:p>
          <a:p>
            <a:r>
              <a:rPr lang="en-US" sz="1700" b="1" dirty="0" smtClean="0">
                <a:solidFill>
                  <a:schemeClr val="bg1"/>
                </a:solidFill>
              </a:rPr>
              <a:t>- http</a:t>
            </a:r>
            <a:r>
              <a:rPr lang="en-US" sz="1700" b="1" dirty="0">
                <a:solidFill>
                  <a:schemeClr val="bg1"/>
                </a:solidFill>
              </a:rPr>
              <a:t>://www.geek.com/articles/gadgets/ntt-developing-power-generating-shoes-20081017/ </a:t>
            </a:r>
          </a:p>
          <a:p>
            <a:r>
              <a:rPr lang="en-US" sz="1700" b="1" dirty="0" smtClean="0">
                <a:solidFill>
                  <a:schemeClr val="bg1"/>
                </a:solidFill>
              </a:rPr>
              <a:t>- http</a:t>
            </a:r>
            <a:r>
              <a:rPr lang="en-US" sz="1700" b="1" dirty="0">
                <a:solidFill>
                  <a:schemeClr val="bg1"/>
                </a:solidFill>
              </a:rPr>
              <a:t>://www.flickr.com/photos/sustainabledanceclub/</a:t>
            </a:r>
          </a:p>
          <a:p>
            <a:r>
              <a:rPr lang="en-US" sz="1700" b="1" dirty="0" smtClean="0">
                <a:solidFill>
                  <a:schemeClr val="bg1"/>
                </a:solidFill>
              </a:rPr>
              <a:t>- http</a:t>
            </a:r>
            <a:r>
              <a:rPr lang="en-US" sz="1700" b="1" dirty="0">
                <a:solidFill>
                  <a:schemeClr val="bg1"/>
                </a:solidFill>
              </a:rPr>
              <a:t>://www.sustainabledanceclub.com/products/sustainable_dance_floor</a:t>
            </a:r>
          </a:p>
          <a:p>
            <a:r>
              <a:rPr lang="en-US" sz="1700" b="1" dirty="0" smtClean="0">
                <a:solidFill>
                  <a:schemeClr val="bg1"/>
                </a:solidFill>
              </a:rPr>
              <a:t>- http</a:t>
            </a:r>
            <a:r>
              <a:rPr lang="en-US" sz="1700" b="1" dirty="0">
                <a:solidFill>
                  <a:schemeClr val="bg1"/>
                </a:solidFill>
              </a:rPr>
              <a:t>://design-pedia.blogspot.com/2009/01/living-with-green-art-design-1.html</a:t>
            </a:r>
          </a:p>
          <a:p>
            <a:r>
              <a:rPr lang="en-US" sz="1700" b="1" dirty="0" smtClean="0">
                <a:solidFill>
                  <a:schemeClr val="bg1"/>
                </a:solidFill>
              </a:rPr>
              <a:t>- http</a:t>
            </a:r>
            <a:r>
              <a:rPr lang="en-US" sz="1700" b="1" dirty="0">
                <a:solidFill>
                  <a:schemeClr val="bg1"/>
                </a:solidFill>
              </a:rPr>
              <a:t>://buildaroo.com/news/article/people-powered-sidewalks-light-street-lamps-france/</a:t>
            </a:r>
          </a:p>
          <a:p>
            <a:r>
              <a:rPr lang="en-US" sz="1700" b="1" dirty="0" smtClean="0">
                <a:solidFill>
                  <a:schemeClr val="bg1"/>
                </a:solidFill>
              </a:rPr>
              <a:t>- http</a:t>
            </a:r>
            <a:r>
              <a:rPr lang="en-US" sz="1700" b="1" dirty="0">
                <a:solidFill>
                  <a:schemeClr val="bg1"/>
                </a:solidFill>
              </a:rPr>
              <a:t>://www.flickr.com/photos/latitudes/</a:t>
            </a:r>
          </a:p>
          <a:p>
            <a:r>
              <a:rPr lang="en-US" sz="1700" b="1" dirty="0" smtClean="0">
                <a:solidFill>
                  <a:schemeClr val="bg1"/>
                </a:solidFill>
              </a:rPr>
              <a:t>- http</a:t>
            </a:r>
            <a:r>
              <a:rPr lang="en-US" sz="1700" b="1" dirty="0">
                <a:solidFill>
                  <a:schemeClr val="bg1"/>
                </a:solidFill>
              </a:rPr>
              <a:t>://www.flickr.com/photos/omygodtom/</a:t>
            </a:r>
          </a:p>
          <a:p>
            <a:r>
              <a:rPr lang="en-US" sz="1700" b="1" dirty="0" smtClean="0">
                <a:solidFill>
                  <a:schemeClr val="bg1"/>
                </a:solidFill>
              </a:rPr>
              <a:t>- http</a:t>
            </a:r>
            <a:r>
              <a:rPr lang="en-US" sz="1700" b="1" dirty="0">
                <a:solidFill>
                  <a:schemeClr val="bg1"/>
                </a:solidFill>
              </a:rPr>
              <a:t>://www.pavegen.com/</a:t>
            </a:r>
          </a:p>
          <a:p>
            <a:r>
              <a:rPr lang="en-US" sz="1700" b="1" dirty="0" smtClean="0">
                <a:solidFill>
                  <a:schemeClr val="bg1"/>
                </a:solidFill>
              </a:rPr>
              <a:t>- http</a:t>
            </a:r>
            <a:r>
              <a:rPr lang="en-US" sz="1700" b="1" dirty="0">
                <a:solidFill>
                  <a:schemeClr val="bg1"/>
                </a:solidFill>
              </a:rPr>
              <a:t>://gadizmo.com/sidewalks-that-create-electricity.php</a:t>
            </a:r>
          </a:p>
          <a:p>
            <a:r>
              <a:rPr lang="en-US" sz="1700" b="1" dirty="0" smtClean="0">
                <a:solidFill>
                  <a:schemeClr val="bg1"/>
                </a:solidFill>
              </a:rPr>
              <a:t>- http</a:t>
            </a:r>
            <a:r>
              <a:rPr lang="en-US" sz="1700" b="1" dirty="0">
                <a:solidFill>
                  <a:schemeClr val="bg1"/>
                </a:solidFill>
              </a:rPr>
              <a:t>://</a:t>
            </a:r>
            <a:r>
              <a:rPr lang="en-US" sz="1700" b="1" dirty="0" smtClean="0">
                <a:solidFill>
                  <a:schemeClr val="bg1"/>
                </a:solidFill>
              </a:rPr>
              <a:t>www.theengineer.co.uk/in-depth/interviews/pavegen-founder-laurence-kemball cook/1010877.article</a:t>
            </a:r>
            <a:endParaRPr lang="en-US" sz="1700" b="1" dirty="0">
              <a:solidFill>
                <a:schemeClr val="bg1"/>
              </a:solidFill>
            </a:endParaRPr>
          </a:p>
          <a:p>
            <a:r>
              <a:rPr lang="en-US" sz="1700" b="1" dirty="0" smtClean="0">
                <a:solidFill>
                  <a:schemeClr val="bg1"/>
                </a:solidFill>
              </a:rPr>
              <a:t>- http</a:t>
            </a:r>
            <a:r>
              <a:rPr lang="en-US" sz="1700" b="1" dirty="0">
                <a:solidFill>
                  <a:schemeClr val="bg1"/>
                </a:solidFill>
              </a:rPr>
              <a:t>://www.geekosystem.com/pavegen-sidewalk-tiles/</a:t>
            </a:r>
          </a:p>
          <a:p>
            <a:endParaRPr lang="en-US" sz="1700" b="1" dirty="0">
              <a:solidFill>
                <a:schemeClr val="bg1"/>
              </a:solidFill>
            </a:endParaRPr>
          </a:p>
          <a:p>
            <a:endParaRPr lang="en-US" sz="1700" b="1" dirty="0">
              <a:solidFill>
                <a:schemeClr val="bg1"/>
              </a:solidFill>
            </a:endParaRPr>
          </a:p>
        </p:txBody>
      </p:sp>
    </p:spTree>
    <p:extLst>
      <p:ext uri="{BB962C8B-B14F-4D97-AF65-F5344CB8AC3E}">
        <p14:creationId xmlns:p14="http://schemas.microsoft.com/office/powerpoint/2010/main" val="26826962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47900"/>
            <a:ext cx="9144000" cy="2362200"/>
          </a:xfrm>
          <a:ln w="38100">
            <a:solidFill>
              <a:schemeClr val="accent6"/>
            </a:solidFill>
            <a:prstDash val="solid"/>
          </a:ln>
        </p:spPr>
        <p:txBody>
          <a:bodyPr>
            <a:noAutofit/>
          </a:bodyPr>
          <a:lstStyle/>
          <a:p>
            <a:r>
              <a:rPr lang="en-US" sz="6600" dirty="0" smtClean="0">
                <a:latin typeface="Bookman Old Style" pitchFamily="18" charset="0"/>
              </a:rPr>
              <a:t>JAPRI Inc. </a:t>
            </a:r>
            <a:br>
              <a:rPr lang="en-US" sz="6600" dirty="0" smtClean="0">
                <a:latin typeface="Bookman Old Style" pitchFamily="18" charset="0"/>
              </a:rPr>
            </a:br>
            <a:r>
              <a:rPr lang="en-US" sz="6600" dirty="0" smtClean="0">
                <a:latin typeface="Bookman Old Style" pitchFamily="18" charset="0"/>
              </a:rPr>
              <a:t>All Rights Reserved </a:t>
            </a:r>
            <a:endParaRPr lang="en-US" sz="6600" dirty="0">
              <a:latin typeface="Bookman Old Style" pitchFamily="18" charset="0"/>
            </a:endParaRPr>
          </a:p>
        </p:txBody>
      </p:sp>
    </p:spTree>
    <p:extLst>
      <p:ext uri="{BB962C8B-B14F-4D97-AF65-F5344CB8AC3E}">
        <p14:creationId xmlns:p14="http://schemas.microsoft.com/office/powerpoint/2010/main" val="28337257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Wasted Steps  </a:t>
            </a:r>
            <a:endParaRPr lang="en-US" dirty="0"/>
          </a:p>
        </p:txBody>
      </p:sp>
      <p:sp>
        <p:nvSpPr>
          <p:cNvPr id="4" name="Date Placeholder 3"/>
          <p:cNvSpPr>
            <a:spLocks noGrp="1"/>
          </p:cNvSpPr>
          <p:nvPr>
            <p:ph type="dt" sz="half" idx="10"/>
          </p:nvPr>
        </p:nvSpPr>
        <p:spPr/>
        <p:txBody>
          <a:bodyPr/>
          <a:lstStyle/>
          <a:p>
            <a:fld id="{50EE2A54-F433-464E-A8EC-D037D4EED48D}"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2</a:t>
            </a:fld>
            <a:endParaRPr lang="en-US" dirty="0"/>
          </a:p>
        </p:txBody>
      </p:sp>
      <p:sp>
        <p:nvSpPr>
          <p:cNvPr id="8" name="TextBox 7"/>
          <p:cNvSpPr txBox="1"/>
          <p:nvPr/>
        </p:nvSpPr>
        <p:spPr>
          <a:xfrm>
            <a:off x="0" y="1447800"/>
            <a:ext cx="9144000" cy="2123658"/>
          </a:xfrm>
          <a:prstGeom prst="rect">
            <a:avLst/>
          </a:prstGeom>
          <a:noFill/>
        </p:spPr>
        <p:txBody>
          <a:bodyPr wrap="square" rtlCol="0">
            <a:spAutoFit/>
          </a:bodyPr>
          <a:lstStyle/>
          <a:p>
            <a:r>
              <a:rPr lang="en-US" sz="2200" b="1" dirty="0" smtClean="0">
                <a:solidFill>
                  <a:schemeClr val="bg1"/>
                </a:solidFill>
              </a:rPr>
              <a:t>A typical person walks over 50 million steps in their lifetime. This fact has never been given much consideration on the subject of green </a:t>
            </a:r>
            <a:r>
              <a:rPr lang="en-US" sz="2200" b="1" dirty="0" smtClean="0">
                <a:solidFill>
                  <a:schemeClr val="bg1"/>
                </a:solidFill>
              </a:rPr>
              <a:t>energy, </a:t>
            </a:r>
            <a:r>
              <a:rPr lang="en-US" sz="2200" b="1" dirty="0" smtClean="0">
                <a:solidFill>
                  <a:schemeClr val="bg1"/>
                </a:solidFill>
              </a:rPr>
              <a:t>which has led to </a:t>
            </a:r>
            <a:r>
              <a:rPr lang="en-US" sz="2200" b="1" dirty="0" smtClean="0">
                <a:solidFill>
                  <a:schemeClr val="bg1"/>
                </a:solidFill>
              </a:rPr>
              <a:t>many years of </a:t>
            </a:r>
            <a:r>
              <a:rPr lang="en-US" sz="2200" b="1" dirty="0" smtClean="0">
                <a:solidFill>
                  <a:schemeClr val="bg1"/>
                </a:solidFill>
              </a:rPr>
              <a:t>wasted</a:t>
            </a:r>
            <a:r>
              <a:rPr lang="en-US" sz="2200" b="1" dirty="0" smtClean="0">
                <a:solidFill>
                  <a:schemeClr val="bg1"/>
                </a:solidFill>
              </a:rPr>
              <a:t> footsteps </a:t>
            </a:r>
            <a:r>
              <a:rPr lang="en-US" sz="2200" b="1" dirty="0" smtClean="0">
                <a:solidFill>
                  <a:schemeClr val="bg1"/>
                </a:solidFill>
              </a:rPr>
              <a:t>when mature enough technology that can make efficient use of every one of them exists.  Here are a couple of different ways modern science has cleverly been applied to create valuable electricity:</a:t>
            </a:r>
            <a:endParaRPr lang="en-US" sz="2200" b="1" dirty="0">
              <a:solidFill>
                <a:schemeClr val="bg1"/>
              </a:solidFill>
            </a:endParaRPr>
          </a:p>
        </p:txBody>
      </p:sp>
      <p:sp>
        <p:nvSpPr>
          <p:cNvPr id="10" name="TextBox 9"/>
          <p:cNvSpPr txBox="1"/>
          <p:nvPr/>
        </p:nvSpPr>
        <p:spPr>
          <a:xfrm>
            <a:off x="0" y="3657600"/>
            <a:ext cx="9144000" cy="2308324"/>
          </a:xfrm>
          <a:prstGeom prst="rect">
            <a:avLst/>
          </a:prstGeom>
          <a:noFill/>
        </p:spPr>
        <p:txBody>
          <a:bodyPr wrap="square" rtlCol="0">
            <a:spAutoFit/>
          </a:bodyPr>
          <a:lstStyle/>
          <a:p>
            <a:pPr>
              <a:lnSpc>
                <a:spcPct val="150000"/>
              </a:lnSpc>
              <a:buFont typeface="Wingdings" pitchFamily="2" charset="2"/>
              <a:buChar char="§"/>
            </a:pPr>
            <a:r>
              <a:rPr lang="en-US" sz="2400" b="1" dirty="0" smtClean="0">
                <a:solidFill>
                  <a:schemeClr val="bg1"/>
                </a:solidFill>
              </a:rPr>
              <a:t> NTT's Turbine Shoe </a:t>
            </a:r>
            <a:r>
              <a:rPr lang="en-US" sz="2400" b="1" dirty="0" smtClean="0">
                <a:solidFill>
                  <a:schemeClr val="bg1"/>
                </a:solidFill>
                <a:hlinkClick r:id="rId2" action="ppaction://hlinksldjump"/>
              </a:rPr>
              <a:t>(Slide 3) </a:t>
            </a:r>
            <a:endParaRPr lang="en-US" sz="2400" b="1" dirty="0" smtClean="0">
              <a:solidFill>
                <a:schemeClr val="bg1"/>
              </a:solidFill>
            </a:endParaRPr>
          </a:p>
          <a:p>
            <a:pPr>
              <a:lnSpc>
                <a:spcPct val="150000"/>
              </a:lnSpc>
              <a:buFont typeface="Wingdings" pitchFamily="2" charset="2"/>
              <a:buChar char="§"/>
            </a:pPr>
            <a:r>
              <a:rPr lang="en-US" sz="2400" b="1" dirty="0" smtClean="0">
                <a:solidFill>
                  <a:schemeClr val="bg1"/>
                </a:solidFill>
              </a:rPr>
              <a:t> Sustainable Dance Club </a:t>
            </a:r>
            <a:r>
              <a:rPr lang="en-US" sz="2400" b="1" dirty="0" smtClean="0">
                <a:solidFill>
                  <a:schemeClr val="bg1"/>
                </a:solidFill>
                <a:hlinkClick r:id="rId3" action="ppaction://hlinksldjump"/>
              </a:rPr>
              <a:t>(Slide 4)</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Electricity Generating </a:t>
            </a:r>
            <a:r>
              <a:rPr lang="en-US" sz="2400" b="1" dirty="0" smtClean="0">
                <a:solidFill>
                  <a:schemeClr val="bg1"/>
                </a:solidFill>
              </a:rPr>
              <a:t>Sidewalk </a:t>
            </a:r>
            <a:r>
              <a:rPr lang="en-US" sz="2400" b="1" dirty="0" smtClean="0">
                <a:solidFill>
                  <a:schemeClr val="bg1"/>
                </a:solidFill>
                <a:hlinkClick r:id="rId4" action="ppaction://hlinksldjump"/>
              </a:rPr>
              <a:t>(Slide 5) </a:t>
            </a:r>
            <a:endParaRPr lang="en-US" sz="2400" b="1" dirty="0" smtClean="0">
              <a:solidFill>
                <a:schemeClr val="bg1"/>
              </a:solidFill>
            </a:endParaRPr>
          </a:p>
          <a:p>
            <a:pPr>
              <a:lnSpc>
                <a:spcPct val="150000"/>
              </a:lnSpc>
              <a:buFont typeface="Wingdings" pitchFamily="2" charset="2"/>
              <a:buChar char="§"/>
            </a:pPr>
            <a:r>
              <a:rPr lang="en-US" sz="2400" b="1" dirty="0">
                <a:solidFill>
                  <a:schemeClr val="bg1"/>
                </a:solidFill>
              </a:rPr>
              <a:t> </a:t>
            </a:r>
            <a:r>
              <a:rPr lang="en-US" sz="2400" b="1" dirty="0" smtClean="0">
                <a:solidFill>
                  <a:schemeClr val="bg1"/>
                </a:solidFill>
              </a:rPr>
              <a:t>Pavegen Tiles </a:t>
            </a:r>
            <a:r>
              <a:rPr lang="en-US" sz="2400" b="1" dirty="0" smtClean="0">
                <a:solidFill>
                  <a:schemeClr val="bg1"/>
                </a:solidFill>
                <a:hlinkClick r:id="rId5" action="ppaction://hlinksldjump"/>
              </a:rPr>
              <a:t>(Slide 6)</a:t>
            </a:r>
            <a:endParaRPr lang="en-US" sz="2400"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NTT Turbine Shoe</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3</a:t>
            </a:fld>
            <a:endParaRPr lang="en-US" dirty="0"/>
          </a:p>
        </p:txBody>
      </p:sp>
      <p:pic>
        <p:nvPicPr>
          <p:cNvPr id="1026" name="Picture 2" descr="http://www.geek.com/wp-content/uploads/2008/10/nttshoe.jpg"/>
          <p:cNvPicPr>
            <a:picLocks noChangeAspect="1" noChangeArrowheads="1"/>
          </p:cNvPicPr>
          <p:nvPr/>
        </p:nvPicPr>
        <p:blipFill>
          <a:blip r:embed="rId2">
            <a:grayscl/>
            <a:extLst>
              <a:ext uri="{BEBA8EAE-BF5A-486C-A8C5-ECC9F3942E4B}">
                <a14:imgProps xmlns:a14="http://schemas.microsoft.com/office/drawing/2010/main">
                  <a14:imgLayer r:embed="rId3">
                    <a14:imgEffect>
                      <a14:brightnessContrast bright="10000" contrast="40000"/>
                    </a14:imgEffect>
                  </a14:imgLayer>
                </a14:imgProps>
              </a:ext>
            </a:extLst>
          </a:blip>
          <a:srcRect/>
          <a:stretch>
            <a:fillRect/>
          </a:stretch>
        </p:blipFill>
        <p:spPr bwMode="auto">
          <a:xfrm>
            <a:off x="5638800" y="2691881"/>
            <a:ext cx="3258670" cy="2261119"/>
          </a:xfrm>
          <a:prstGeom prst="rect">
            <a:avLst/>
          </a:prstGeom>
          <a:noFill/>
          <a:effectLst>
            <a:outerShdw blurRad="914400" dist="50800" dir="5400000" sx="130000" sy="130000" algn="ctr" rotWithShape="0">
              <a:schemeClr val="tx1">
                <a:alpha val="70000"/>
              </a:schemeClr>
            </a:outerShdw>
          </a:effectLst>
        </p:spPr>
      </p:pic>
      <p:sp>
        <p:nvSpPr>
          <p:cNvPr id="8" name="TextBox 7"/>
          <p:cNvSpPr txBox="1"/>
          <p:nvPr/>
        </p:nvSpPr>
        <p:spPr>
          <a:xfrm>
            <a:off x="152400" y="1524000"/>
            <a:ext cx="5257800" cy="4708981"/>
          </a:xfrm>
          <a:prstGeom prst="rect">
            <a:avLst/>
          </a:prstGeom>
          <a:noFill/>
        </p:spPr>
        <p:txBody>
          <a:bodyPr wrap="square" rtlCol="0">
            <a:spAutoFit/>
          </a:bodyPr>
          <a:lstStyle/>
          <a:p>
            <a:pPr algn="ctr"/>
            <a:r>
              <a:rPr lang="en-US" sz="2000" b="1" dirty="0" smtClean="0">
                <a:solidFill>
                  <a:schemeClr val="bg1"/>
                </a:solidFill>
              </a:rPr>
              <a:t>Japanese telecommunications giant, NTT has developed shoes that generate electricity from the kinetic energy produced by you while walking. The shoes that look like an orthopedic sandal are powerful enough to generate 1.2W, which is sufficient to power </a:t>
            </a:r>
            <a:r>
              <a:rPr lang="en-US" sz="2000" b="1" dirty="0" smtClean="0">
                <a:solidFill>
                  <a:schemeClr val="bg1"/>
                </a:solidFill>
              </a:rPr>
              <a:t>up </a:t>
            </a:r>
            <a:r>
              <a:rPr lang="en-US" sz="2000" b="1" dirty="0" smtClean="0">
                <a:solidFill>
                  <a:schemeClr val="bg1"/>
                </a:solidFill>
              </a:rPr>
              <a:t>certain electronics. The footwear consists of water cushioned soles and </a:t>
            </a:r>
            <a:r>
              <a:rPr lang="en-US" sz="2000" b="1" dirty="0" smtClean="0">
                <a:solidFill>
                  <a:schemeClr val="bg1"/>
                </a:solidFill>
              </a:rPr>
              <a:t>whenever weight is placed </a:t>
            </a:r>
            <a:r>
              <a:rPr lang="en-US" sz="2000" b="1" dirty="0" smtClean="0">
                <a:solidFill>
                  <a:schemeClr val="bg1"/>
                </a:solidFill>
              </a:rPr>
              <a:t>on it, the water sloshes on the mini turbines to generate electric power. Each of the pair of the shoes possesses its own small generator to produce an adequate amount of electricity that can power digital musical device for as long as you want. </a:t>
            </a:r>
            <a:r>
              <a:rPr lang="en-US" sz="2000" b="1" dirty="0">
                <a:solidFill>
                  <a:schemeClr val="bg1"/>
                </a:solidFill>
              </a:rPr>
              <a:t>O</a:t>
            </a:r>
            <a:r>
              <a:rPr lang="en-US" sz="2000" b="1" dirty="0" smtClean="0">
                <a:solidFill>
                  <a:schemeClr val="bg1"/>
                </a:solidFill>
              </a:rPr>
              <a:t>f </a:t>
            </a:r>
            <a:r>
              <a:rPr lang="en-US" sz="2000" b="1" dirty="0" smtClean="0">
                <a:solidFill>
                  <a:schemeClr val="bg1"/>
                </a:solidFill>
              </a:rPr>
              <a:t>course, you would have to keep walking or running to yield the requisite energy. </a:t>
            </a:r>
            <a:endParaRPr lang="en-US" sz="2000" b="1"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Sustainable Dance Club</a:t>
            </a:r>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4</a:t>
            </a:fld>
            <a:endParaRPr lang="en-US" dirty="0"/>
          </a:p>
        </p:txBody>
      </p:sp>
      <p:pic>
        <p:nvPicPr>
          <p:cNvPr id="2051" name="Picture 3"/>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0" y="4679888"/>
            <a:ext cx="2438400" cy="16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752600" y="3962400"/>
            <a:ext cx="2095491" cy="117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3958" y="2749421"/>
            <a:ext cx="2168776" cy="1441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447800" y="1447800"/>
            <a:ext cx="2383721" cy="1538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886200" y="1447800"/>
            <a:ext cx="5257800" cy="5016758"/>
          </a:xfrm>
          <a:prstGeom prst="rect">
            <a:avLst/>
          </a:prstGeom>
        </p:spPr>
        <p:txBody>
          <a:bodyPr wrap="square">
            <a:spAutoFit/>
          </a:bodyPr>
          <a:lstStyle/>
          <a:p>
            <a:r>
              <a:rPr lang="en-US" sz="2000" b="1" dirty="0" smtClean="0">
                <a:solidFill>
                  <a:schemeClr val="bg1"/>
                </a:solidFill>
              </a:rPr>
              <a:t>Dutch </a:t>
            </a:r>
            <a:r>
              <a:rPr lang="en-US" sz="2000" b="1" dirty="0">
                <a:solidFill>
                  <a:schemeClr val="bg1"/>
                </a:solidFill>
              </a:rPr>
              <a:t>architectural firm Döll teamed up with environmental organization Enviu to create the green energy producing Sustainable Dance Club in Rotterdam, Netherlands. This club was established to encourage people to live a green and sustainable lifestyle. The project of building this Sustainable dance Club was based on creating green energy from the kinetic energy generated by the clubbers who hit the dance floor. The micro-sensor module which were hidden beneath the dance floor collected the kinetic energy as soon has pressure was implied on the floor and is converted to green electricity. This sustainable energy is used to power the lightening systems of club, the speaker’s etc. </a:t>
            </a:r>
          </a:p>
        </p:txBody>
      </p:sp>
    </p:spTree>
    <p:extLst>
      <p:ext uri="{BB962C8B-B14F-4D97-AF65-F5344CB8AC3E}">
        <p14:creationId xmlns:p14="http://schemas.microsoft.com/office/powerpoint/2010/main" val="33621645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Electricity Generating Sidewalk</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5</a:t>
            </a:fld>
            <a:endParaRPr lang="en-US" dirty="0"/>
          </a:p>
        </p:txBody>
      </p:sp>
      <p:pic>
        <p:nvPicPr>
          <p:cNvPr id="7" name="Picture 6"/>
          <p:cNvPicPr/>
          <p:nvPr/>
        </p:nvPicPr>
        <p:blipFill>
          <a:blip r:embed="rId2">
            <a:extLst>
              <a:ext uri="{BEBA8EAE-BF5A-486C-A8C5-ECC9F3942E4B}">
                <a14:imgProps xmlns:a14="http://schemas.microsoft.com/office/drawing/2010/main">
                  <a14:imgLayer r:embed="rId3">
                    <a14:imgEffect>
                      <a14:sharpenSoften amount="20000"/>
                    </a14:imgEffect>
                    <a14:imgEffect>
                      <a14:brightnessContrast bright="5000" contrast="10000"/>
                    </a14:imgEffect>
                  </a14:imgLayer>
                </a14:imgProps>
              </a:ext>
            </a:extLst>
          </a:blip>
          <a:stretch>
            <a:fillRect/>
          </a:stretch>
        </p:blipFill>
        <p:spPr>
          <a:xfrm>
            <a:off x="0" y="1447800"/>
            <a:ext cx="3219450" cy="2081213"/>
          </a:xfrm>
          <a:prstGeom prst="rect">
            <a:avLst/>
          </a:prstGeom>
        </p:spPr>
      </p:pic>
      <p:pic>
        <p:nvPicPr>
          <p:cNvPr id="307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5000" contrast="10000"/>
                    </a14:imgEffect>
                  </a14:imgLayer>
                </a14:imgProps>
              </a:ext>
              <a:ext uri="{28A0092B-C50C-407E-A947-70E740481C1C}">
                <a14:useLocalDpi xmlns:a14="http://schemas.microsoft.com/office/drawing/2010/main" val="0"/>
              </a:ext>
            </a:extLst>
          </a:blip>
          <a:srcRect/>
          <a:stretch>
            <a:fillRect/>
          </a:stretch>
        </p:blipFill>
        <p:spPr bwMode="auto">
          <a:xfrm>
            <a:off x="6229350" y="3657600"/>
            <a:ext cx="2914650" cy="2663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219450" y="1600200"/>
            <a:ext cx="5791199" cy="2031325"/>
          </a:xfrm>
          <a:prstGeom prst="rect">
            <a:avLst/>
          </a:prstGeom>
          <a:noFill/>
        </p:spPr>
        <p:txBody>
          <a:bodyPr wrap="square" rtlCol="0">
            <a:spAutoFit/>
          </a:bodyPr>
          <a:lstStyle/>
          <a:p>
            <a:pPr algn="r"/>
            <a:r>
              <a:rPr lang="en-US" b="1" dirty="0">
                <a:solidFill>
                  <a:schemeClr val="bg1"/>
                </a:solidFill>
              </a:rPr>
              <a:t>Toulouse, France has announced their </a:t>
            </a:r>
            <a:r>
              <a:rPr lang="en-US" b="1" dirty="0" smtClean="0">
                <a:solidFill>
                  <a:schemeClr val="bg1"/>
                </a:solidFill>
              </a:rPr>
              <a:t>plans to generate </a:t>
            </a:r>
            <a:r>
              <a:rPr lang="en-US" b="1" dirty="0">
                <a:solidFill>
                  <a:schemeClr val="bg1"/>
                </a:solidFill>
              </a:rPr>
              <a:t>electricity for their street lights by installing sidewalk modules that convert pedestrians' footsteps into power - a concept known as kinetic energy. Using the model developed by Sustainable Dance Club (SDC), </a:t>
            </a:r>
            <a:r>
              <a:rPr lang="en-US" b="1" dirty="0" smtClean="0">
                <a:solidFill>
                  <a:schemeClr val="bg1"/>
                </a:solidFill>
              </a:rPr>
              <a:t>as mentioned earlier, </a:t>
            </a:r>
            <a:r>
              <a:rPr lang="en-US" b="1" dirty="0">
                <a:solidFill>
                  <a:schemeClr val="bg1"/>
                </a:solidFill>
              </a:rPr>
              <a:t>city planners believe that they are breaking ground for </a:t>
            </a:r>
            <a:r>
              <a:rPr lang="en-US" b="1" dirty="0" smtClean="0">
                <a:solidFill>
                  <a:schemeClr val="bg1"/>
                </a:solidFill>
              </a:rPr>
              <a:t>future</a:t>
            </a:r>
            <a:endParaRPr lang="en-US" b="1" dirty="0">
              <a:solidFill>
                <a:schemeClr val="bg1"/>
              </a:solidFill>
            </a:endParaRPr>
          </a:p>
        </p:txBody>
      </p:sp>
      <p:sp>
        <p:nvSpPr>
          <p:cNvPr id="9" name="TextBox 8"/>
          <p:cNvSpPr txBox="1"/>
          <p:nvPr/>
        </p:nvSpPr>
        <p:spPr>
          <a:xfrm>
            <a:off x="0" y="3505200"/>
            <a:ext cx="6229350" cy="3416320"/>
          </a:xfrm>
          <a:prstGeom prst="rect">
            <a:avLst/>
          </a:prstGeom>
          <a:noFill/>
        </p:spPr>
        <p:txBody>
          <a:bodyPr wrap="square" rtlCol="0">
            <a:spAutoFit/>
          </a:bodyPr>
          <a:lstStyle/>
          <a:p>
            <a:r>
              <a:rPr lang="en-US" b="1" dirty="0">
                <a:solidFill>
                  <a:schemeClr val="bg1"/>
                </a:solidFill>
              </a:rPr>
              <a:t>urban sustainability. The designers on the project predict that a section of eight modules should produce from fifty to sixty watts of electrical power, plenty to run the nearby street lights. The project represents the effort being made by France to become the "south-western technology capital at the forefront of green wizardry" according to </a:t>
            </a:r>
            <a:r>
              <a:rPr lang="en-US" b="1" dirty="0" smtClean="0">
                <a:solidFill>
                  <a:schemeClr val="bg1"/>
                </a:solidFill>
              </a:rPr>
              <a:t>Alexander </a:t>
            </a:r>
            <a:r>
              <a:rPr lang="en-US" b="1" dirty="0">
                <a:solidFill>
                  <a:schemeClr val="bg1"/>
                </a:solidFill>
              </a:rPr>
              <a:t>Marciel, Toulouse's deputy mayor for sustainable development. Converting the energy expended in the basic activities of urban life into a renewable, clean energy source is an ideal solution that appeals to urban planners.</a:t>
            </a:r>
          </a:p>
          <a:p>
            <a:endParaRPr lang="en-US" b="1" dirty="0">
              <a:solidFill>
                <a:schemeClr val="bg1"/>
              </a:solidFill>
            </a:endParaRPr>
          </a:p>
          <a:p>
            <a:endParaRPr lang="en-US" b="1" dirty="0">
              <a:solidFill>
                <a:schemeClr val="bg1"/>
              </a:solidFill>
            </a:endParaRPr>
          </a:p>
        </p:txBody>
      </p:sp>
    </p:spTree>
    <p:extLst>
      <p:ext uri="{BB962C8B-B14F-4D97-AF65-F5344CB8AC3E}">
        <p14:creationId xmlns:p14="http://schemas.microsoft.com/office/powerpoint/2010/main" val="995981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Pavegen Tiles </a:t>
            </a:r>
            <a:endParaRPr lang="en-US" dirty="0"/>
          </a:p>
        </p:txBody>
      </p:sp>
      <p:sp>
        <p:nvSpPr>
          <p:cNvPr id="4" name="Date Placeholder 3"/>
          <p:cNvSpPr>
            <a:spLocks noGrp="1"/>
          </p:cNvSpPr>
          <p:nvPr>
            <p:ph type="dt" sz="half" idx="10"/>
          </p:nvPr>
        </p:nvSpPr>
        <p:spPr/>
        <p:txBody>
          <a:bodyPr/>
          <a:lstStyle/>
          <a:p>
            <a:fld id="{BFF6C4D0-0DC9-49DF-B04C-259442D8DA79}" type="datetime1">
              <a:rPr lang="en-US" smtClean="0"/>
              <a:pPr/>
              <a:t>5/31/2012</a:t>
            </a:fld>
            <a:endParaRPr lang="en-US" dirty="0"/>
          </a:p>
        </p:txBody>
      </p:sp>
      <p:sp>
        <p:nvSpPr>
          <p:cNvPr id="5" name="Footer Placeholder 4"/>
          <p:cNvSpPr>
            <a:spLocks noGrp="1"/>
          </p:cNvSpPr>
          <p:nvPr>
            <p:ph type="ftr" sz="quarter" idx="11"/>
          </p:nvPr>
        </p:nvSpPr>
        <p:spPr/>
        <p:txBody>
          <a:bodyPr/>
          <a:lstStyle/>
          <a:p>
            <a:r>
              <a:rPr lang="en-US" dirty="0" smtClean="0"/>
              <a:t>Walking and Energy - JAPRI Inc.</a:t>
            </a:r>
            <a:endParaRPr lang="en-US" dirty="0"/>
          </a:p>
        </p:txBody>
      </p:sp>
      <p:sp>
        <p:nvSpPr>
          <p:cNvPr id="6" name="Slide Number Placeholder 5"/>
          <p:cNvSpPr>
            <a:spLocks noGrp="1"/>
          </p:cNvSpPr>
          <p:nvPr>
            <p:ph type="sldNum" sz="quarter" idx="12"/>
          </p:nvPr>
        </p:nvSpPr>
        <p:spPr/>
        <p:txBody>
          <a:bodyPr/>
          <a:lstStyle/>
          <a:p>
            <a:fld id="{49565A35-BF1F-4345-B456-4D29F1280597}" type="slidenum">
              <a:rPr lang="en-US" smtClean="0"/>
              <a:pPr/>
              <a:t>6</a:t>
            </a:fld>
            <a:endParaRPr lang="en-US" dirty="0"/>
          </a:p>
        </p:txBody>
      </p:sp>
      <p:pic>
        <p:nvPicPr>
          <p:cNvPr id="4101" name="Picture 5"/>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0000"/>
                    </a14:imgEffect>
                    <a14:imgEffect>
                      <a14:brightnessContrast bright="5000" contrast="20000"/>
                    </a14:imgEffect>
                  </a14:imgLayer>
                </a14:imgProps>
              </a:ext>
              <a:ext uri="{28A0092B-C50C-407E-A947-70E740481C1C}">
                <a14:useLocalDpi xmlns:a14="http://schemas.microsoft.com/office/drawing/2010/main" val="0"/>
              </a:ext>
            </a:extLst>
          </a:blip>
          <a:srcRect/>
          <a:stretch>
            <a:fillRect/>
          </a:stretch>
        </p:blipFill>
        <p:spPr bwMode="auto">
          <a:xfrm>
            <a:off x="0" y="1447799"/>
            <a:ext cx="2888456" cy="1624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10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881312" y="1662112"/>
            <a:ext cx="3367088" cy="3367088"/>
          </a:xfrm>
          <a:prstGeom prst="rect">
            <a:avLst/>
          </a:prstGeom>
          <a:noFill/>
          <a:ln>
            <a:noFill/>
          </a:ln>
          <a:effectLst>
            <a:outerShdw blurRad="723900" dist="35921" dir="2700000" sx="105000" sy="105000" algn="ctr" rotWithShape="0">
              <a:srgbClr val="055301">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3125452"/>
            <a:ext cx="2590800" cy="2246769"/>
          </a:xfrm>
          <a:prstGeom prst="rect">
            <a:avLst/>
          </a:prstGeom>
          <a:noFill/>
        </p:spPr>
        <p:txBody>
          <a:bodyPr wrap="square" rtlCol="0">
            <a:spAutoFit/>
          </a:bodyPr>
          <a:lstStyle/>
          <a:p>
            <a:pPr algn="ctr"/>
            <a:r>
              <a:rPr lang="en-US" sz="2000" b="1" dirty="0">
                <a:solidFill>
                  <a:schemeClr val="bg1"/>
                </a:solidFill>
              </a:rPr>
              <a:t>Laurence Kembell-Cook, the director of Pavegen Systems imagined it and created Pavegen tiles - a low carbon solution that aims to </a:t>
            </a:r>
            <a:r>
              <a:rPr lang="en-US" sz="2000" b="1" dirty="0" smtClean="0">
                <a:solidFill>
                  <a:schemeClr val="bg1"/>
                </a:solidFill>
              </a:rPr>
              <a:t>bring</a:t>
            </a:r>
            <a:endParaRPr lang="en-US" sz="2000" b="1" dirty="0">
              <a:solidFill>
                <a:schemeClr val="bg1"/>
              </a:solidFill>
            </a:endParaRPr>
          </a:p>
        </p:txBody>
      </p:sp>
      <p:sp>
        <p:nvSpPr>
          <p:cNvPr id="9" name="TextBox 8"/>
          <p:cNvSpPr txBox="1"/>
          <p:nvPr/>
        </p:nvSpPr>
        <p:spPr>
          <a:xfrm>
            <a:off x="-7144" y="5283571"/>
            <a:ext cx="6255544" cy="1015663"/>
          </a:xfrm>
          <a:prstGeom prst="rect">
            <a:avLst/>
          </a:prstGeom>
          <a:noFill/>
        </p:spPr>
        <p:txBody>
          <a:bodyPr wrap="square" rtlCol="0">
            <a:spAutoFit/>
          </a:bodyPr>
          <a:lstStyle/>
          <a:p>
            <a:pPr algn="ctr"/>
            <a:r>
              <a:rPr lang="en-US" sz="2000" b="1" dirty="0">
                <a:solidFill>
                  <a:schemeClr val="bg1"/>
                </a:solidFill>
              </a:rPr>
              <a:t>kinetic energy harvesting to the streets. Not surprisingly, the tile is receiving a great deal of attention as a solution for power-hungry cities with a lot of walking traffic.</a:t>
            </a:r>
          </a:p>
        </p:txBody>
      </p:sp>
      <p:sp>
        <p:nvSpPr>
          <p:cNvPr id="10" name="TextBox 9"/>
          <p:cNvSpPr txBox="1"/>
          <p:nvPr/>
        </p:nvSpPr>
        <p:spPr>
          <a:xfrm>
            <a:off x="6255544" y="1442621"/>
            <a:ext cx="2888455" cy="5016758"/>
          </a:xfrm>
          <a:prstGeom prst="rect">
            <a:avLst/>
          </a:prstGeom>
          <a:noFill/>
        </p:spPr>
        <p:txBody>
          <a:bodyPr wrap="square" rtlCol="0">
            <a:spAutoFit/>
          </a:bodyPr>
          <a:lstStyle/>
          <a:p>
            <a:pPr algn="r"/>
            <a:r>
              <a:rPr lang="en-US" sz="1600" b="1" dirty="0">
                <a:solidFill>
                  <a:schemeClr val="bg1"/>
                </a:solidFill>
              </a:rPr>
              <a:t>Designed for use in in high foot-traffic areas, the tiles convert the kinetic energy from footsteps of pedestrians into renewable electricity, which can be stored in a lithium polymer battery or used to power low-wattage, off-grid applications like street lighting, displays, speakers, alarms, signs, and </a:t>
            </a:r>
            <a:r>
              <a:rPr lang="en-US" sz="1600" b="1" dirty="0" smtClean="0">
                <a:solidFill>
                  <a:schemeClr val="bg1"/>
                </a:solidFill>
              </a:rPr>
              <a:t>advertising.</a:t>
            </a:r>
            <a:br>
              <a:rPr lang="en-US" sz="1600" b="1" dirty="0" smtClean="0">
                <a:solidFill>
                  <a:schemeClr val="bg1"/>
                </a:solidFill>
              </a:rPr>
            </a:br>
            <a:r>
              <a:rPr lang="en-US" sz="1600" b="1" dirty="0" smtClean="0">
                <a:solidFill>
                  <a:schemeClr val="bg1"/>
                </a:solidFill>
              </a:rPr>
              <a:t>Each </a:t>
            </a:r>
            <a:r>
              <a:rPr lang="en-US" sz="1600" b="1" dirty="0">
                <a:solidFill>
                  <a:schemeClr val="bg1"/>
                </a:solidFill>
              </a:rPr>
              <a:t>time someone steps on the tile, a central light illuminates, "connecting" the person to the part they play in producing the 2.1 watts of electricity per hour the tiles can generate (and providing self-sufficient lighting for pedestrian crossings).</a:t>
            </a:r>
          </a:p>
        </p:txBody>
      </p:sp>
    </p:spTree>
    <p:extLst>
      <p:ext uri="{BB962C8B-B14F-4D97-AF65-F5344CB8AC3E}">
        <p14:creationId xmlns:p14="http://schemas.microsoft.com/office/powerpoint/2010/main" val="10440469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300" dirty="0" smtClean="0"/>
              <a:t> Major Competitor: InStep NanoPower   </a:t>
            </a:r>
            <a:endParaRPr lang="en-US" sz="3300" dirty="0"/>
          </a:p>
        </p:txBody>
      </p:sp>
      <p:pic>
        <p:nvPicPr>
          <p:cNvPr id="1026" name="Picture 2"/>
          <p:cNvPicPr>
            <a:picLocks noChangeAspect="1" noChangeArrowheads="1"/>
          </p:cNvPicPr>
          <p:nvPr/>
        </p:nvPicPr>
        <p:blipFill>
          <a:blip r:embed="rId3">
            <a:extLst>
              <a:ext uri="{BEBA8EAE-BF5A-486C-A8C5-ECC9F3942E4B}">
                <a14:imgProps xmlns:a14="http://schemas.microsoft.com/office/drawing/2010/main">
                  <a14:imgLayer r:embed="rId4">
                    <a14:imgEffect>
                      <a14:artisticGlowEdges/>
                    </a14:imgEffect>
                    <a14:imgEffect>
                      <a14:brightnessContrast bright="10000" contrast="20000"/>
                    </a14:imgEffect>
                  </a14:imgLayer>
                </a14:imgProps>
              </a:ext>
              <a:ext uri="{28A0092B-C50C-407E-A947-70E740481C1C}">
                <a14:useLocalDpi xmlns:a14="http://schemas.microsoft.com/office/drawing/2010/main" val="0"/>
              </a:ext>
            </a:extLst>
          </a:blip>
          <a:srcRect/>
          <a:stretch>
            <a:fillRect/>
          </a:stretch>
        </p:blipFill>
        <p:spPr bwMode="auto">
          <a:xfrm>
            <a:off x="0" y="1447800"/>
            <a:ext cx="3145832" cy="3722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40000"/>
                    </a14:imgEffect>
                    <a14:imgEffect>
                      <a14:brightnessContrast bright="15000" contrast="15000"/>
                    </a14:imgEffect>
                  </a14:imgLayer>
                </a14:imgProps>
              </a:ext>
              <a:ext uri="{28A0092B-C50C-407E-A947-70E740481C1C}">
                <a14:useLocalDpi xmlns:a14="http://schemas.microsoft.com/office/drawing/2010/main" val="0"/>
              </a:ext>
            </a:extLst>
          </a:blip>
          <a:srcRect/>
          <a:stretch>
            <a:fillRect/>
          </a:stretch>
        </p:blipFill>
        <p:spPr bwMode="auto">
          <a:xfrm>
            <a:off x="5161128" y="2007048"/>
            <a:ext cx="3962400" cy="285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145832" y="1447800"/>
            <a:ext cx="2035768" cy="3970318"/>
          </a:xfrm>
          <a:prstGeom prst="rect">
            <a:avLst/>
          </a:prstGeom>
          <a:noFill/>
        </p:spPr>
        <p:txBody>
          <a:bodyPr wrap="square" rtlCol="0">
            <a:spAutoFit/>
          </a:bodyPr>
          <a:lstStyle/>
          <a:p>
            <a:pPr algn="ctr"/>
            <a:r>
              <a:rPr lang="en-US" sz="1400" b="1" dirty="0">
                <a:solidFill>
                  <a:schemeClr val="bg1"/>
                </a:solidFill>
              </a:rPr>
              <a:t> InStep NanoPower have developed an inexpensive simple high-power energy harvester capable of converting mechanical energy to electrical power providing up to 20 Watts, which can dramatically extend the capabilities and operational times of a wide range of mobile electronic devices. The mechanical energy is converted to electrical energy by a novel microfluidic </a:t>
            </a:r>
            <a:r>
              <a:rPr lang="en-US" sz="1400" b="1" dirty="0" smtClean="0">
                <a:solidFill>
                  <a:schemeClr val="bg1"/>
                </a:solidFill>
              </a:rPr>
              <a:t>device</a:t>
            </a:r>
            <a:endParaRPr lang="en-US" sz="1400" b="1" dirty="0">
              <a:solidFill>
                <a:schemeClr val="bg1"/>
              </a:solidFill>
            </a:endParaRPr>
          </a:p>
        </p:txBody>
      </p:sp>
      <p:sp>
        <p:nvSpPr>
          <p:cNvPr id="6" name="TextBox 5"/>
          <p:cNvSpPr txBox="1"/>
          <p:nvPr/>
        </p:nvSpPr>
        <p:spPr>
          <a:xfrm>
            <a:off x="0" y="5301313"/>
            <a:ext cx="9144000" cy="954107"/>
          </a:xfrm>
          <a:prstGeom prst="rect">
            <a:avLst/>
          </a:prstGeom>
          <a:noFill/>
        </p:spPr>
        <p:txBody>
          <a:bodyPr wrap="square" rtlCol="0">
            <a:spAutoFit/>
          </a:bodyPr>
          <a:lstStyle/>
          <a:p>
            <a:pPr algn="ctr"/>
            <a:r>
              <a:rPr lang="en-US" sz="1400" b="1" dirty="0">
                <a:solidFill>
                  <a:schemeClr val="bg1"/>
                </a:solidFill>
              </a:rPr>
              <a:t>through the interaction of thousands of liquid microdroplets with a groundbreaking nanostructured substrate. The most promising application of this technology is to harvest the mechanical energy produced by humans during walking. To capture this energy, which is normally simply lost as heat, the energy harvester and energy storage unit can be easily incorporated in footwear as depicted above.</a:t>
            </a:r>
          </a:p>
        </p:txBody>
      </p:sp>
      <p:sp>
        <p:nvSpPr>
          <p:cNvPr id="7" name="Date Placeholder 6"/>
          <p:cNvSpPr>
            <a:spLocks noGrp="1"/>
          </p:cNvSpPr>
          <p:nvPr>
            <p:ph type="dt" sz="half" idx="10"/>
          </p:nvPr>
        </p:nvSpPr>
        <p:spPr/>
        <p:txBody>
          <a:bodyPr/>
          <a:lstStyle/>
          <a:p>
            <a:fld id="{70877E48-5007-4166-AAB6-AE989DD9670B}" type="datetime1">
              <a:rPr lang="en-US" smtClean="0"/>
              <a:pPr/>
              <a:t>5/31/2012</a:t>
            </a:fld>
            <a:endParaRPr lang="en-US" dirty="0"/>
          </a:p>
        </p:txBody>
      </p:sp>
      <p:sp>
        <p:nvSpPr>
          <p:cNvPr id="8" name="Footer Placeholder 7"/>
          <p:cNvSpPr>
            <a:spLocks noGrp="1"/>
          </p:cNvSpPr>
          <p:nvPr>
            <p:ph type="ftr" sz="quarter" idx="11"/>
          </p:nvPr>
        </p:nvSpPr>
        <p:spPr/>
        <p:txBody>
          <a:bodyPr/>
          <a:lstStyle/>
          <a:p>
            <a:r>
              <a:rPr lang="en-US" dirty="0" smtClean="0"/>
              <a:t>Walking and Energy - JAPRI Inc.</a:t>
            </a:r>
            <a:endParaRPr lang="en-US" dirty="0"/>
          </a:p>
        </p:txBody>
      </p:sp>
      <p:sp>
        <p:nvSpPr>
          <p:cNvPr id="9" name="Slide Number Placeholder 8"/>
          <p:cNvSpPr>
            <a:spLocks noGrp="1"/>
          </p:cNvSpPr>
          <p:nvPr>
            <p:ph type="sldNum" sz="quarter" idx="12"/>
          </p:nvPr>
        </p:nvSpPr>
        <p:spPr/>
        <p:txBody>
          <a:bodyPr/>
          <a:lstStyle/>
          <a:p>
            <a:fld id="{49565A35-BF1F-4345-B456-4D29F1280597}" type="slidenum">
              <a:rPr lang="en-US" smtClean="0"/>
              <a:pPr/>
              <a:t>7</a:t>
            </a:fld>
            <a:endParaRPr lang="en-US" dirty="0"/>
          </a:p>
        </p:txBody>
      </p:sp>
    </p:spTree>
    <p:extLst>
      <p:ext uri="{BB962C8B-B14F-4D97-AF65-F5344CB8AC3E}">
        <p14:creationId xmlns:p14="http://schemas.microsoft.com/office/powerpoint/2010/main" val="1885751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1143000"/>
          </a:xfrm>
        </p:spPr>
        <p:txBody>
          <a:bodyPr>
            <a:noAutofit/>
          </a:bodyPr>
          <a:lstStyle/>
          <a:p>
            <a:r>
              <a:rPr lang="en-US" sz="3400" dirty="0" smtClean="0"/>
              <a:t> Potential for Electric Energy </a:t>
            </a:r>
            <a:endParaRPr lang="en-US" sz="3400" dirty="0"/>
          </a:p>
        </p:txBody>
      </p:sp>
      <p:graphicFrame>
        <p:nvGraphicFramePr>
          <p:cNvPr id="8" name="Chart 7"/>
          <p:cNvGraphicFramePr/>
          <p:nvPr>
            <p:extLst>
              <p:ext uri="{D42A27DB-BD31-4B8C-83A1-F6EECF244321}">
                <p14:modId xmlns:p14="http://schemas.microsoft.com/office/powerpoint/2010/main" val="2701575816"/>
              </p:ext>
            </p:extLst>
          </p:nvPr>
        </p:nvGraphicFramePr>
        <p:xfrm>
          <a:off x="965" y="1371600"/>
          <a:ext cx="5105400" cy="4343400"/>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Box 8"/>
          <p:cNvSpPr txBox="1"/>
          <p:nvPr/>
        </p:nvSpPr>
        <p:spPr>
          <a:xfrm>
            <a:off x="5105400" y="1371600"/>
            <a:ext cx="4038600" cy="2123658"/>
          </a:xfrm>
          <a:prstGeom prst="rect">
            <a:avLst/>
          </a:prstGeom>
          <a:noFill/>
        </p:spPr>
        <p:txBody>
          <a:bodyPr wrap="square" rtlCol="0">
            <a:spAutoFit/>
          </a:bodyPr>
          <a:lstStyle/>
          <a:p>
            <a:pPr algn="ctr"/>
            <a:r>
              <a:rPr lang="en-US" sz="2200" b="1" dirty="0" smtClean="0">
                <a:solidFill>
                  <a:schemeClr val="bg1"/>
                </a:solidFill>
              </a:rPr>
              <a:t>Humans are capable of producing </a:t>
            </a:r>
          </a:p>
          <a:p>
            <a:pPr algn="ctr"/>
            <a:r>
              <a:rPr lang="en-US" sz="2200" b="1" dirty="0" smtClean="0">
                <a:solidFill>
                  <a:schemeClr val="bg1"/>
                </a:solidFill>
              </a:rPr>
              <a:t>11,000 watts of </a:t>
            </a:r>
            <a:r>
              <a:rPr lang="en-US" sz="2200" b="1" dirty="0">
                <a:solidFill>
                  <a:schemeClr val="bg1"/>
                </a:solidFill>
              </a:rPr>
              <a:t>power </a:t>
            </a:r>
            <a:r>
              <a:rPr lang="en-US" sz="2200" b="1" dirty="0" smtClean="0">
                <a:solidFill>
                  <a:schemeClr val="bg1"/>
                </a:solidFill>
              </a:rPr>
              <a:t> from </a:t>
            </a:r>
            <a:r>
              <a:rPr lang="en-US" sz="2200" b="1" dirty="0">
                <a:solidFill>
                  <a:schemeClr val="bg1"/>
                </a:solidFill>
              </a:rPr>
              <a:t>normal bodily functions </a:t>
            </a:r>
            <a:endParaRPr lang="en-US" sz="2200" b="1" dirty="0" smtClean="0">
              <a:solidFill>
                <a:schemeClr val="bg1"/>
              </a:solidFill>
            </a:endParaRPr>
          </a:p>
          <a:p>
            <a:pPr algn="ctr"/>
            <a:r>
              <a:rPr lang="en-US" sz="2200" b="1" dirty="0" smtClean="0">
                <a:solidFill>
                  <a:schemeClr val="bg1"/>
                </a:solidFill>
              </a:rPr>
              <a:t>such </a:t>
            </a:r>
            <a:r>
              <a:rPr lang="en-US" sz="2200" b="1" dirty="0">
                <a:solidFill>
                  <a:schemeClr val="bg1"/>
                </a:solidFill>
              </a:rPr>
              <a:t>as motion and the production of body heat. </a:t>
            </a:r>
          </a:p>
        </p:txBody>
      </p:sp>
      <p:sp>
        <p:nvSpPr>
          <p:cNvPr id="10" name="TextBox 9"/>
          <p:cNvSpPr txBox="1"/>
          <p:nvPr/>
        </p:nvSpPr>
        <p:spPr>
          <a:xfrm>
            <a:off x="5105400" y="3657600"/>
            <a:ext cx="4038600" cy="2123658"/>
          </a:xfrm>
          <a:prstGeom prst="rect">
            <a:avLst/>
          </a:prstGeom>
          <a:noFill/>
        </p:spPr>
        <p:txBody>
          <a:bodyPr wrap="square" rtlCol="0">
            <a:spAutoFit/>
          </a:bodyPr>
          <a:lstStyle/>
          <a:p>
            <a:pPr algn="ctr"/>
            <a:r>
              <a:rPr lang="en-US" sz="2200" b="1" dirty="0">
                <a:solidFill>
                  <a:schemeClr val="bg1"/>
                </a:solidFill>
              </a:rPr>
              <a:t>Walking, for example, produces 163 watts of power, while sprinting generates more than 1,600 </a:t>
            </a:r>
            <a:r>
              <a:rPr lang="en-US" sz="2200" b="1" dirty="0" smtClean="0">
                <a:solidFill>
                  <a:schemeClr val="bg1"/>
                </a:solidFill>
              </a:rPr>
              <a:t>watts, all </a:t>
            </a:r>
          </a:p>
          <a:p>
            <a:pPr algn="ctr"/>
            <a:r>
              <a:rPr lang="en-US" sz="2200" b="1" dirty="0">
                <a:solidFill>
                  <a:schemeClr val="bg1"/>
                </a:solidFill>
              </a:rPr>
              <a:t>o</a:t>
            </a:r>
            <a:r>
              <a:rPr lang="en-US" sz="2200" b="1" dirty="0" smtClean="0">
                <a:solidFill>
                  <a:schemeClr val="bg1"/>
                </a:solidFill>
              </a:rPr>
              <a:t>f which can be used to produce usable electric energy.  </a:t>
            </a:r>
            <a:endParaRPr lang="en-US" sz="2200" b="1" dirty="0">
              <a:solidFill>
                <a:schemeClr val="bg1"/>
              </a:solidFill>
            </a:endParaRPr>
          </a:p>
        </p:txBody>
      </p:sp>
      <p:sp>
        <p:nvSpPr>
          <p:cNvPr id="11" name="TextBox 10"/>
          <p:cNvSpPr txBox="1"/>
          <p:nvPr/>
        </p:nvSpPr>
        <p:spPr>
          <a:xfrm>
            <a:off x="0" y="5707559"/>
            <a:ext cx="9144000" cy="769441"/>
          </a:xfrm>
          <a:prstGeom prst="rect">
            <a:avLst/>
          </a:prstGeom>
          <a:noFill/>
        </p:spPr>
        <p:txBody>
          <a:bodyPr wrap="square" rtlCol="0">
            <a:spAutoFit/>
          </a:bodyPr>
          <a:lstStyle/>
          <a:p>
            <a:r>
              <a:rPr lang="en-US" sz="2200" b="1" dirty="0" smtClean="0">
                <a:solidFill>
                  <a:schemeClr val="bg1"/>
                </a:solidFill>
              </a:rPr>
              <a:t>NASA’s Defense </a:t>
            </a:r>
            <a:r>
              <a:rPr lang="en-US" sz="2200" b="1" dirty="0">
                <a:solidFill>
                  <a:schemeClr val="bg1"/>
                </a:solidFill>
              </a:rPr>
              <a:t>Advanced Research Projects Agency (DARPA) estimates that a single footstep could provide 1 to 2 watts </a:t>
            </a:r>
            <a:r>
              <a:rPr lang="en-US" sz="2200" b="1" dirty="0" smtClean="0">
                <a:solidFill>
                  <a:schemeClr val="bg1"/>
                </a:solidFill>
              </a:rPr>
              <a:t>of power. </a:t>
            </a:r>
            <a:endParaRPr lang="en-US" sz="2200" b="1" dirty="0">
              <a:solidFill>
                <a:schemeClr val="bg1"/>
              </a:solidFill>
            </a:endParaRPr>
          </a:p>
        </p:txBody>
      </p:sp>
      <p:sp>
        <p:nvSpPr>
          <p:cNvPr id="12" name="Date Placeholder 2"/>
          <p:cNvSpPr>
            <a:spLocks noGrp="1"/>
          </p:cNvSpPr>
          <p:nvPr>
            <p:ph type="dt" sz="half" idx="10"/>
          </p:nvPr>
        </p:nvSpPr>
        <p:spPr>
          <a:xfrm>
            <a:off x="457200" y="6356350"/>
            <a:ext cx="2133600" cy="365125"/>
          </a:xfrm>
        </p:spPr>
        <p:txBody>
          <a:bodyPr/>
          <a:lstStyle/>
          <a:p>
            <a:fld id="{D31A3415-F888-4567-8228-D1DE71CF7D06}" type="datetime1">
              <a:rPr lang="en-US" smtClean="0"/>
              <a:pPr/>
              <a:t>5/31/2012</a:t>
            </a:fld>
            <a:endParaRPr lang="en-US" dirty="0"/>
          </a:p>
        </p:txBody>
      </p:sp>
      <p:sp>
        <p:nvSpPr>
          <p:cNvPr id="13" name="Footer Placeholder 3"/>
          <p:cNvSpPr>
            <a:spLocks noGrp="1"/>
          </p:cNvSpPr>
          <p:nvPr>
            <p:ph type="ftr" sz="quarter" idx="11"/>
          </p:nvPr>
        </p:nvSpPr>
        <p:spPr>
          <a:xfrm>
            <a:off x="3124200" y="6356350"/>
            <a:ext cx="2895600" cy="365125"/>
          </a:xfrm>
        </p:spPr>
        <p:txBody>
          <a:bodyPr/>
          <a:lstStyle/>
          <a:p>
            <a:r>
              <a:rPr lang="en-US" dirty="0" smtClean="0"/>
              <a:t>Walking and Energy - JAPRI Inc.</a:t>
            </a:r>
            <a:endParaRPr lang="en-US" dirty="0"/>
          </a:p>
        </p:txBody>
      </p:sp>
      <p:sp>
        <p:nvSpPr>
          <p:cNvPr id="14" name="Slide Number Placeholder 7"/>
          <p:cNvSpPr>
            <a:spLocks noGrp="1"/>
          </p:cNvSpPr>
          <p:nvPr>
            <p:ph type="sldNum" sz="quarter" idx="12"/>
          </p:nvPr>
        </p:nvSpPr>
        <p:spPr>
          <a:xfrm>
            <a:off x="6553200" y="6356350"/>
            <a:ext cx="2133600" cy="365125"/>
          </a:xfrm>
        </p:spPr>
        <p:txBody>
          <a:bodyPr/>
          <a:lstStyle/>
          <a:p>
            <a:fld id="{49565A35-BF1F-4345-B456-4D29F1280597}" type="slidenum">
              <a:rPr lang="en-US" smtClean="0"/>
              <a:pPr/>
              <a:t>8</a:t>
            </a:fld>
            <a:endParaRPr lang="en-US" dirty="0"/>
          </a:p>
        </p:txBody>
      </p:sp>
    </p:spTree>
    <p:extLst>
      <p:ext uri="{BB962C8B-B14F-4D97-AF65-F5344CB8AC3E}">
        <p14:creationId xmlns:p14="http://schemas.microsoft.com/office/powerpoint/2010/main" val="14664181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Production v. Consumption</a:t>
            </a:r>
            <a:endParaRPr lang="en-US" dirty="0"/>
          </a:p>
        </p:txBody>
      </p:sp>
      <p:graphicFrame>
        <p:nvGraphicFramePr>
          <p:cNvPr id="5" name="Chart 4"/>
          <p:cNvGraphicFramePr/>
          <p:nvPr>
            <p:extLst>
              <p:ext uri="{D42A27DB-BD31-4B8C-83A1-F6EECF244321}">
                <p14:modId xmlns:p14="http://schemas.microsoft.com/office/powerpoint/2010/main" val="3666380193"/>
              </p:ext>
            </p:extLst>
          </p:nvPr>
        </p:nvGraphicFramePr>
        <p:xfrm>
          <a:off x="3429000" y="1447800"/>
          <a:ext cx="5715000"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0610" y="1752600"/>
            <a:ext cx="3429000" cy="3139321"/>
          </a:xfrm>
          <a:prstGeom prst="rect">
            <a:avLst/>
          </a:prstGeom>
          <a:noFill/>
        </p:spPr>
        <p:txBody>
          <a:bodyPr wrap="square" rtlCol="0">
            <a:spAutoFit/>
          </a:bodyPr>
          <a:lstStyle/>
          <a:p>
            <a:pPr algn="ctr"/>
            <a:r>
              <a:rPr lang="en-US" sz="2200" b="1" dirty="0" smtClean="0">
                <a:solidFill>
                  <a:schemeClr val="bg1"/>
                </a:solidFill>
              </a:rPr>
              <a:t>One </a:t>
            </a:r>
            <a:r>
              <a:rPr lang="en-US" sz="2200" b="1" dirty="0">
                <a:solidFill>
                  <a:schemeClr val="bg1"/>
                </a:solidFill>
              </a:rPr>
              <a:t>footstep </a:t>
            </a:r>
            <a:r>
              <a:rPr lang="en-US" sz="2200" b="1" dirty="0" smtClean="0">
                <a:solidFill>
                  <a:schemeClr val="bg1"/>
                </a:solidFill>
              </a:rPr>
              <a:t>can </a:t>
            </a:r>
            <a:r>
              <a:rPr lang="en-US" sz="2200" b="1" dirty="0">
                <a:solidFill>
                  <a:schemeClr val="bg1"/>
                </a:solidFill>
              </a:rPr>
              <a:t>provide enough electrical current to light two 60-watt bulbs for one </a:t>
            </a:r>
            <a:r>
              <a:rPr lang="en-US" sz="2200" b="1" dirty="0" smtClean="0">
                <a:solidFill>
                  <a:schemeClr val="bg1"/>
                </a:solidFill>
              </a:rPr>
              <a:t>second.</a:t>
            </a:r>
          </a:p>
          <a:p>
            <a:pPr algn="ctr"/>
            <a:endParaRPr lang="en-US" sz="2200" b="1" dirty="0" smtClean="0">
              <a:solidFill>
                <a:schemeClr val="bg1"/>
              </a:solidFill>
            </a:endParaRPr>
          </a:p>
          <a:p>
            <a:pPr algn="ctr"/>
            <a:r>
              <a:rPr lang="en-US" sz="2200" b="1" dirty="0" smtClean="0">
                <a:solidFill>
                  <a:schemeClr val="bg1"/>
                </a:solidFill>
              </a:rPr>
              <a:t>Approximately </a:t>
            </a:r>
            <a:r>
              <a:rPr lang="en-US" sz="2200" b="1" dirty="0">
                <a:solidFill>
                  <a:schemeClr val="bg1"/>
                </a:solidFill>
              </a:rPr>
              <a:t>28,500 footsteps generate energy to power a train for one </a:t>
            </a:r>
            <a:r>
              <a:rPr lang="en-US" sz="2200" b="1" dirty="0" smtClean="0">
                <a:solidFill>
                  <a:schemeClr val="bg1"/>
                </a:solidFill>
              </a:rPr>
              <a:t>second. </a:t>
            </a:r>
            <a:endParaRPr lang="en-US" sz="2200" b="1" dirty="0">
              <a:solidFill>
                <a:schemeClr val="bg1"/>
              </a:solidFill>
            </a:endParaRPr>
          </a:p>
        </p:txBody>
      </p:sp>
      <p:sp>
        <p:nvSpPr>
          <p:cNvPr id="7" name="TextBox 6"/>
          <p:cNvSpPr txBox="1"/>
          <p:nvPr/>
        </p:nvSpPr>
        <p:spPr>
          <a:xfrm>
            <a:off x="10610" y="5105400"/>
            <a:ext cx="9133390" cy="1323439"/>
          </a:xfrm>
          <a:prstGeom prst="rect">
            <a:avLst/>
          </a:prstGeom>
          <a:noFill/>
        </p:spPr>
        <p:txBody>
          <a:bodyPr wrap="square" rtlCol="0">
            <a:spAutoFit/>
          </a:bodyPr>
          <a:lstStyle/>
          <a:p>
            <a:r>
              <a:rPr lang="en-US" sz="2000" b="1" dirty="0" smtClean="0">
                <a:solidFill>
                  <a:schemeClr val="bg1"/>
                </a:solidFill>
              </a:rPr>
              <a:t>A human can consume an average of 120 Watts of electricity, or more, in a single day on a 2,000 to 2,500 calorie diet.  When compared to the energy a human is capable of producing, 1 Watt in a single step, it would be easy to make up all the energy one can consume in a day in a matter of minutes. </a:t>
            </a:r>
            <a:endParaRPr lang="en-US" sz="2000" b="1" dirty="0">
              <a:solidFill>
                <a:schemeClr val="bg1"/>
              </a:solidFill>
            </a:endParaRPr>
          </a:p>
        </p:txBody>
      </p:sp>
      <p:sp>
        <p:nvSpPr>
          <p:cNvPr id="3" name="Date Placeholder 2"/>
          <p:cNvSpPr>
            <a:spLocks noGrp="1"/>
          </p:cNvSpPr>
          <p:nvPr>
            <p:ph type="dt" sz="half" idx="10"/>
          </p:nvPr>
        </p:nvSpPr>
        <p:spPr/>
        <p:txBody>
          <a:bodyPr/>
          <a:lstStyle/>
          <a:p>
            <a:fld id="{FF046BAA-6CE4-40C8-9064-3F6A79065C47}" type="datetime1">
              <a:rPr lang="en-US" smtClean="0"/>
              <a:pPr/>
              <a:t>5/31/2012</a:t>
            </a:fld>
            <a:endParaRPr lang="en-US" dirty="0"/>
          </a:p>
        </p:txBody>
      </p:sp>
      <p:sp>
        <p:nvSpPr>
          <p:cNvPr id="4" name="Footer Placeholder 3"/>
          <p:cNvSpPr>
            <a:spLocks noGrp="1"/>
          </p:cNvSpPr>
          <p:nvPr>
            <p:ph type="ftr" sz="quarter" idx="11"/>
          </p:nvPr>
        </p:nvSpPr>
        <p:spPr/>
        <p:txBody>
          <a:bodyPr/>
          <a:lstStyle/>
          <a:p>
            <a:r>
              <a:rPr lang="en-US" dirty="0" smtClean="0"/>
              <a:t>Walking and Energy - JAPRI Inc.</a:t>
            </a:r>
            <a:endParaRPr lang="en-US" dirty="0"/>
          </a:p>
        </p:txBody>
      </p:sp>
      <p:sp>
        <p:nvSpPr>
          <p:cNvPr id="8" name="Slide Number Placeholder 7"/>
          <p:cNvSpPr>
            <a:spLocks noGrp="1"/>
          </p:cNvSpPr>
          <p:nvPr>
            <p:ph type="sldNum" sz="quarter" idx="12"/>
          </p:nvPr>
        </p:nvSpPr>
        <p:spPr/>
        <p:txBody>
          <a:bodyPr/>
          <a:lstStyle/>
          <a:p>
            <a:fld id="{49565A35-BF1F-4345-B456-4D29F1280597}"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Presentation14">
  <a:themeElements>
    <a:clrScheme name="PresPro 1">
      <a:dk1>
        <a:sysClr val="windowText" lastClr="000000"/>
      </a:dk1>
      <a:lt1>
        <a:sysClr val="window" lastClr="FFFFFF"/>
      </a:lt1>
      <a:dk2>
        <a:srgbClr val="575F6D"/>
      </a:dk2>
      <a:lt2>
        <a:srgbClr val="FFF39D"/>
      </a:lt2>
      <a:accent1>
        <a:srgbClr val="7030A0"/>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BAEB92F-B35A-4BD8-A5A6-3467DA456C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TS101881360</Template>
  <TotalTime>592</TotalTime>
  <Words>1509</Words>
  <Application>Microsoft Office PowerPoint</Application>
  <PresentationFormat>On-screen Show (4:3)</PresentationFormat>
  <Paragraphs>102</Paragraphs>
  <Slides>13</Slides>
  <Notes>4</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Presentation14</vt:lpstr>
      <vt:lpstr>Walking and Energy </vt:lpstr>
      <vt:lpstr>Wasted Steps  </vt:lpstr>
      <vt:lpstr>NTT Turbine Shoe</vt:lpstr>
      <vt:lpstr>Sustainable Dance Club</vt:lpstr>
      <vt:lpstr>Electricity Generating Sidewalk</vt:lpstr>
      <vt:lpstr>Pavegen Tiles </vt:lpstr>
      <vt:lpstr> Major Competitor: InStep NanoPower   </vt:lpstr>
      <vt:lpstr> Potential for Electric Energy </vt:lpstr>
      <vt:lpstr>Production v. Consumption</vt:lpstr>
      <vt:lpstr>Check the Value of Your Step:</vt:lpstr>
      <vt:lpstr>Our Goal  </vt:lpstr>
      <vt:lpstr>Sources &amp; Citations</vt:lpstr>
      <vt:lpstr>JAPRI Inc.  All Rights Reserved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Click to add title</dc:title>
  <dc:creator>Ryan</dc:creator>
  <cp:lastModifiedBy>Ryan</cp:lastModifiedBy>
  <cp:revision>49</cp:revision>
  <dcterms:created xsi:type="dcterms:W3CDTF">2012-05-25T18:43:50Z</dcterms:created>
  <dcterms:modified xsi:type="dcterms:W3CDTF">2012-05-31T21:37:21Z</dcterms:modified>
  <cp:category>2010 abstract curves</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TC018813609991</vt:lpwstr>
  </property>
</Properties>
</file>